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24"/>
  </p:notesMasterIdLst>
  <p:handoutMasterIdLst>
    <p:handoutMasterId r:id="rId25"/>
  </p:handoutMasterIdLst>
  <p:sldIdLst>
    <p:sldId id="256" r:id="rId3"/>
    <p:sldId id="257" r:id="rId4"/>
    <p:sldId id="259" r:id="rId5"/>
    <p:sldId id="260" r:id="rId6"/>
    <p:sldId id="261" r:id="rId7"/>
    <p:sldId id="262" r:id="rId8"/>
    <p:sldId id="263" r:id="rId9"/>
    <p:sldId id="265" r:id="rId10"/>
    <p:sldId id="266" r:id="rId11"/>
    <p:sldId id="267" r:id="rId12"/>
    <p:sldId id="268" r:id="rId13"/>
    <p:sldId id="270" r:id="rId14"/>
    <p:sldId id="272" r:id="rId15"/>
    <p:sldId id="273" r:id="rId16"/>
    <p:sldId id="274" r:id="rId17"/>
    <p:sldId id="275" r:id="rId18"/>
    <p:sldId id="276" r:id="rId19"/>
    <p:sldId id="277" r:id="rId20"/>
    <p:sldId id="278" r:id="rId21"/>
    <p:sldId id="279" r:id="rId22"/>
    <p:sldId id="280" r:id="rId23"/>
  </p:sldIdLst>
  <p:sldSz cx="9144000" cy="6858000" type="screen4x3"/>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482B"/>
    <a:srgbClr val="C75806"/>
    <a:srgbClr val="000000"/>
    <a:srgbClr val="00499F"/>
    <a:srgbClr val="0CC1E0"/>
    <a:srgbClr val="1B00FE"/>
    <a:srgbClr val="FFFFFF"/>
    <a:srgbClr val="A7DA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5" autoAdjust="0"/>
    <p:restoredTop sz="94641" autoAdjust="0"/>
  </p:normalViewPr>
  <p:slideViewPr>
    <p:cSldViewPr>
      <p:cViewPr varScale="1">
        <p:scale>
          <a:sx n="78" d="100"/>
          <a:sy n="78" d="100"/>
        </p:scale>
        <p:origin x="182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080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2A9192C1-19AF-4E82-828E-DBD6660BA3E1}" type="slidenum">
              <a:rPr lang="ru-RU"/>
              <a:pPr/>
              <a:t>‹N°›</a:t>
            </a:fld>
            <a:endParaRPr lang="ru-RU"/>
          </a:p>
        </p:txBody>
      </p:sp>
    </p:spTree>
    <p:extLst>
      <p:ext uri="{BB962C8B-B14F-4D97-AF65-F5344CB8AC3E}">
        <p14:creationId xmlns:p14="http://schemas.microsoft.com/office/powerpoint/2010/main" val="138533602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4213" y="2133600"/>
            <a:ext cx="3024187" cy="1079500"/>
          </a:xfrm>
          <a:effectLst>
            <a:outerShdw dist="17961" dir="2700000" algn="ctr" rotWithShape="0">
              <a:schemeClr val="bg2"/>
            </a:outerShdw>
          </a:effectLst>
        </p:spPr>
        <p:txBody>
          <a:bodyPr/>
          <a:lstStyle>
            <a:lvl1pPr>
              <a:defRPr/>
            </a:lvl1pPr>
          </a:lstStyle>
          <a:p>
            <a:pPr lvl="0"/>
            <a:r>
              <a:rPr lang="ru-RU" noProof="0"/>
              <a:t>Образец заголовка</a:t>
            </a:r>
          </a:p>
        </p:txBody>
      </p:sp>
      <p:sp>
        <p:nvSpPr>
          <p:cNvPr id="5123" name="Rectangle 3"/>
          <p:cNvSpPr>
            <a:spLocks noGrp="1" noChangeArrowheads="1"/>
          </p:cNvSpPr>
          <p:nvPr>
            <p:ph type="subTitle" idx="1"/>
          </p:nvPr>
        </p:nvSpPr>
        <p:spPr>
          <a:xfrm>
            <a:off x="684213" y="3357563"/>
            <a:ext cx="3024187" cy="696912"/>
          </a:xfrm>
          <a:effectLst>
            <a:outerShdw dist="17961" dir="2700000" algn="ctr" rotWithShape="0">
              <a:schemeClr val="bg2"/>
            </a:outerShdw>
          </a:effectLst>
        </p:spPr>
        <p:txBody>
          <a:bodyPr/>
          <a:lstStyle>
            <a:lvl1pPr marL="0" indent="0">
              <a:buFontTx/>
              <a:buNone/>
              <a:defRPr sz="1600"/>
            </a:lvl1pPr>
          </a:lstStyle>
          <a:p>
            <a:pPr lvl="0"/>
            <a:r>
              <a:rPr lang="ru-RU" noProof="0"/>
              <a:t>Образец подзаголовка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698897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5922963" y="476250"/>
            <a:ext cx="1746250" cy="6121400"/>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84213" y="476250"/>
            <a:ext cx="5086350" cy="6121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698689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9299796D-65E5-4A3D-9243-D33555581620}" type="slidenum">
              <a:rPr lang="ru-RU"/>
              <a:pPr/>
              <a:t>‹N°›</a:t>
            </a:fld>
            <a:endParaRPr lang="ru-RU"/>
          </a:p>
        </p:txBody>
      </p:sp>
    </p:spTree>
    <p:extLst>
      <p:ext uri="{BB962C8B-B14F-4D97-AF65-F5344CB8AC3E}">
        <p14:creationId xmlns:p14="http://schemas.microsoft.com/office/powerpoint/2010/main" val="1775880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86F175DC-41D8-41B4-B072-AB05667A72D6}" type="slidenum">
              <a:rPr lang="ru-RU"/>
              <a:pPr/>
              <a:t>‹N°›</a:t>
            </a:fld>
            <a:endParaRPr lang="ru-RU"/>
          </a:p>
        </p:txBody>
      </p:sp>
    </p:spTree>
    <p:extLst>
      <p:ext uri="{BB962C8B-B14F-4D97-AF65-F5344CB8AC3E}">
        <p14:creationId xmlns:p14="http://schemas.microsoft.com/office/powerpoint/2010/main" val="1811451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AC1A7417-8D80-4647-85BD-B4220EFF4481}" type="slidenum">
              <a:rPr lang="ru-RU"/>
              <a:pPr/>
              <a:t>‹N°›</a:t>
            </a:fld>
            <a:endParaRPr lang="ru-RU"/>
          </a:p>
        </p:txBody>
      </p:sp>
    </p:spTree>
    <p:extLst>
      <p:ext uri="{BB962C8B-B14F-4D97-AF65-F5344CB8AC3E}">
        <p14:creationId xmlns:p14="http://schemas.microsoft.com/office/powerpoint/2010/main" val="3759206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908175" y="1600200"/>
            <a:ext cx="33131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373688" y="1600200"/>
            <a:ext cx="33131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CEA81EBB-8C62-4E19-88E1-607A3F43F20B}" type="slidenum">
              <a:rPr lang="ru-RU"/>
              <a:pPr/>
              <a:t>‹N°›</a:t>
            </a:fld>
            <a:endParaRPr lang="ru-RU"/>
          </a:p>
        </p:txBody>
      </p:sp>
    </p:spTree>
    <p:extLst>
      <p:ext uri="{BB962C8B-B14F-4D97-AF65-F5344CB8AC3E}">
        <p14:creationId xmlns:p14="http://schemas.microsoft.com/office/powerpoint/2010/main" val="332916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E6D505A0-974A-4A94-8D56-7D8DD3BB299E}" type="slidenum">
              <a:rPr lang="ru-RU"/>
              <a:pPr/>
              <a:t>‹N°›</a:t>
            </a:fld>
            <a:endParaRPr lang="ru-RU"/>
          </a:p>
        </p:txBody>
      </p:sp>
    </p:spTree>
    <p:extLst>
      <p:ext uri="{BB962C8B-B14F-4D97-AF65-F5344CB8AC3E}">
        <p14:creationId xmlns:p14="http://schemas.microsoft.com/office/powerpoint/2010/main" val="671457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8983D5F0-CA59-4475-A665-78D188D66249}" type="slidenum">
              <a:rPr lang="ru-RU"/>
              <a:pPr/>
              <a:t>‹N°›</a:t>
            </a:fld>
            <a:endParaRPr lang="ru-RU"/>
          </a:p>
        </p:txBody>
      </p:sp>
    </p:spTree>
    <p:extLst>
      <p:ext uri="{BB962C8B-B14F-4D97-AF65-F5344CB8AC3E}">
        <p14:creationId xmlns:p14="http://schemas.microsoft.com/office/powerpoint/2010/main" val="3084664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043CF118-2B67-48A8-AC45-3498EE89CB5F}" type="slidenum">
              <a:rPr lang="ru-RU"/>
              <a:pPr/>
              <a:t>‹N°›</a:t>
            </a:fld>
            <a:endParaRPr lang="ru-RU"/>
          </a:p>
        </p:txBody>
      </p:sp>
    </p:spTree>
    <p:extLst>
      <p:ext uri="{BB962C8B-B14F-4D97-AF65-F5344CB8AC3E}">
        <p14:creationId xmlns:p14="http://schemas.microsoft.com/office/powerpoint/2010/main" val="4189982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DFD45B43-7677-47BB-A015-1659EF381F1D}" type="slidenum">
              <a:rPr lang="ru-RU"/>
              <a:pPr/>
              <a:t>‹N°›</a:t>
            </a:fld>
            <a:endParaRPr lang="ru-RU"/>
          </a:p>
        </p:txBody>
      </p:sp>
    </p:spTree>
    <p:extLst>
      <p:ext uri="{BB962C8B-B14F-4D97-AF65-F5344CB8AC3E}">
        <p14:creationId xmlns:p14="http://schemas.microsoft.com/office/powerpoint/2010/main" val="280907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4264079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81FA256E-6A4C-40D8-B88B-43F58CAFEF07}" type="slidenum">
              <a:rPr lang="ru-RU"/>
              <a:pPr/>
              <a:t>‹N°›</a:t>
            </a:fld>
            <a:endParaRPr lang="ru-RU"/>
          </a:p>
        </p:txBody>
      </p:sp>
    </p:spTree>
    <p:extLst>
      <p:ext uri="{BB962C8B-B14F-4D97-AF65-F5344CB8AC3E}">
        <p14:creationId xmlns:p14="http://schemas.microsoft.com/office/powerpoint/2010/main" val="1384327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25CC1381-B68C-4773-A1E7-7A4391B36CFD}" type="slidenum">
              <a:rPr lang="ru-RU"/>
              <a:pPr/>
              <a:t>‹N°›</a:t>
            </a:fld>
            <a:endParaRPr lang="ru-RU"/>
          </a:p>
        </p:txBody>
      </p:sp>
    </p:spTree>
    <p:extLst>
      <p:ext uri="{BB962C8B-B14F-4D97-AF65-F5344CB8AC3E}">
        <p14:creationId xmlns:p14="http://schemas.microsoft.com/office/powerpoint/2010/main" val="3983499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92938" y="274638"/>
            <a:ext cx="1693862"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908175" y="274638"/>
            <a:ext cx="4932363"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BC4A32C7-CD97-48A5-A0CF-B75E7D09359F}" type="slidenum">
              <a:rPr lang="ru-RU"/>
              <a:pPr/>
              <a:t>‹N°›</a:t>
            </a:fld>
            <a:endParaRPr lang="ru-RU"/>
          </a:p>
        </p:txBody>
      </p:sp>
    </p:spTree>
    <p:extLst>
      <p:ext uri="{BB962C8B-B14F-4D97-AF65-F5344CB8AC3E}">
        <p14:creationId xmlns:p14="http://schemas.microsoft.com/office/powerpoint/2010/main" val="2179949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1692915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84213" y="1773238"/>
            <a:ext cx="34163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252913" y="1773238"/>
            <a:ext cx="34163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62885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3906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339838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20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262773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53372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4213" y="476250"/>
            <a:ext cx="6983412"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Образец заголовка</a:t>
            </a:r>
          </a:p>
        </p:txBody>
      </p:sp>
      <p:sp>
        <p:nvSpPr>
          <p:cNvPr id="1027" name="Rectangle 3"/>
          <p:cNvSpPr>
            <a:spLocks noGrp="1" noChangeArrowheads="1"/>
          </p:cNvSpPr>
          <p:nvPr>
            <p:ph type="body" idx="1"/>
          </p:nvPr>
        </p:nvSpPr>
        <p:spPr bwMode="auto">
          <a:xfrm>
            <a:off x="684213" y="1773238"/>
            <a:ext cx="6985000"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1" fontAlgn="base" hangingPunct="1">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Dosis" pitchFamily="2" charset="0"/>
        </a:defRPr>
      </a:lvl2pPr>
      <a:lvl3pPr algn="l" rtl="0" eaLnBrk="1" fontAlgn="base" hangingPunct="1">
        <a:spcBef>
          <a:spcPct val="0"/>
        </a:spcBef>
        <a:spcAft>
          <a:spcPct val="0"/>
        </a:spcAft>
        <a:defRPr sz="3200">
          <a:solidFill>
            <a:schemeClr val="bg1"/>
          </a:solidFill>
          <a:latin typeface="Dosis" pitchFamily="2" charset="0"/>
        </a:defRPr>
      </a:lvl3pPr>
      <a:lvl4pPr algn="l" rtl="0" eaLnBrk="1" fontAlgn="base" hangingPunct="1">
        <a:spcBef>
          <a:spcPct val="0"/>
        </a:spcBef>
        <a:spcAft>
          <a:spcPct val="0"/>
        </a:spcAft>
        <a:defRPr sz="3200">
          <a:solidFill>
            <a:schemeClr val="bg1"/>
          </a:solidFill>
          <a:latin typeface="Dosis" pitchFamily="2" charset="0"/>
        </a:defRPr>
      </a:lvl4pPr>
      <a:lvl5pPr algn="l" rtl="0" eaLnBrk="1" fontAlgn="base" hangingPunct="1">
        <a:spcBef>
          <a:spcPct val="0"/>
        </a:spcBef>
        <a:spcAft>
          <a:spcPct val="0"/>
        </a:spcAft>
        <a:defRPr sz="3200">
          <a:solidFill>
            <a:schemeClr val="bg1"/>
          </a:solidFill>
          <a:latin typeface="Dosis" pitchFamily="2" charset="0"/>
        </a:defRPr>
      </a:lvl5pPr>
      <a:lvl6pPr marL="457200" algn="l" rtl="0" eaLnBrk="1" fontAlgn="base" hangingPunct="1">
        <a:spcBef>
          <a:spcPct val="0"/>
        </a:spcBef>
        <a:spcAft>
          <a:spcPct val="0"/>
        </a:spcAft>
        <a:defRPr sz="3200">
          <a:solidFill>
            <a:schemeClr val="bg1"/>
          </a:solidFill>
          <a:latin typeface="Dosis" pitchFamily="2" charset="0"/>
        </a:defRPr>
      </a:lvl6pPr>
      <a:lvl7pPr marL="914400" algn="l" rtl="0" eaLnBrk="1" fontAlgn="base" hangingPunct="1">
        <a:spcBef>
          <a:spcPct val="0"/>
        </a:spcBef>
        <a:spcAft>
          <a:spcPct val="0"/>
        </a:spcAft>
        <a:defRPr sz="3200">
          <a:solidFill>
            <a:schemeClr val="bg1"/>
          </a:solidFill>
          <a:latin typeface="Dosis" pitchFamily="2" charset="0"/>
        </a:defRPr>
      </a:lvl7pPr>
      <a:lvl8pPr marL="1371600" algn="l" rtl="0" eaLnBrk="1" fontAlgn="base" hangingPunct="1">
        <a:spcBef>
          <a:spcPct val="0"/>
        </a:spcBef>
        <a:spcAft>
          <a:spcPct val="0"/>
        </a:spcAft>
        <a:defRPr sz="3200">
          <a:solidFill>
            <a:schemeClr val="bg1"/>
          </a:solidFill>
          <a:latin typeface="Dosis" pitchFamily="2" charset="0"/>
        </a:defRPr>
      </a:lvl8pPr>
      <a:lvl9pPr marL="1828800" algn="l" rtl="0" eaLnBrk="1" fontAlgn="base" hangingPunct="1">
        <a:spcBef>
          <a:spcPct val="0"/>
        </a:spcBef>
        <a:spcAft>
          <a:spcPct val="0"/>
        </a:spcAft>
        <a:defRPr sz="3200">
          <a:solidFill>
            <a:schemeClr val="bg1"/>
          </a:solidFill>
          <a:latin typeface="Dosis" pitchFamily="2" charset="0"/>
        </a:defRPr>
      </a:lvl9pPr>
    </p:titleStyle>
    <p:bodyStyle>
      <a:lvl1pPr marL="342900" indent="-342900" algn="l" rtl="0" eaLnBrk="1" fontAlgn="base" hangingPunct="1">
        <a:spcBef>
          <a:spcPct val="20000"/>
        </a:spcBef>
        <a:spcAft>
          <a:spcPct val="0"/>
        </a:spcAft>
        <a:buChar char="•"/>
        <a:defRPr sz="20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sz="20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908175" y="274638"/>
            <a:ext cx="670718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90467" name="Rectangle 3"/>
          <p:cNvSpPr>
            <a:spLocks noGrp="1" noChangeArrowheads="1"/>
          </p:cNvSpPr>
          <p:nvPr>
            <p:ph type="body" idx="1"/>
          </p:nvPr>
        </p:nvSpPr>
        <p:spPr bwMode="auto">
          <a:xfrm>
            <a:off x="1908175" y="1600200"/>
            <a:ext cx="6778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19046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ru-RU"/>
          </a:p>
        </p:txBody>
      </p:sp>
      <p:sp>
        <p:nvSpPr>
          <p:cNvPr id="19046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ru-RU"/>
          </a:p>
        </p:txBody>
      </p:sp>
      <p:sp>
        <p:nvSpPr>
          <p:cNvPr id="19047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D43D5E39-B75A-4E3E-BD54-C8C5E42BC0DB}" type="slidenum">
              <a:rPr lang="ru-RU"/>
              <a:pPr/>
              <a:t>‹N°›</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3200">
          <a:solidFill>
            <a:srgbClr val="666666"/>
          </a:solidFill>
          <a:latin typeface="+mj-lt"/>
          <a:ea typeface="+mj-ea"/>
          <a:cs typeface="+mj-cs"/>
        </a:defRPr>
      </a:lvl1pPr>
      <a:lvl2pPr algn="l" rtl="0" fontAlgn="base">
        <a:spcBef>
          <a:spcPct val="0"/>
        </a:spcBef>
        <a:spcAft>
          <a:spcPct val="0"/>
        </a:spcAft>
        <a:defRPr sz="3200">
          <a:solidFill>
            <a:srgbClr val="666666"/>
          </a:solidFill>
          <a:latin typeface="Dosis" pitchFamily="2" charset="0"/>
        </a:defRPr>
      </a:lvl2pPr>
      <a:lvl3pPr algn="l" rtl="0" fontAlgn="base">
        <a:spcBef>
          <a:spcPct val="0"/>
        </a:spcBef>
        <a:spcAft>
          <a:spcPct val="0"/>
        </a:spcAft>
        <a:defRPr sz="3200">
          <a:solidFill>
            <a:srgbClr val="666666"/>
          </a:solidFill>
          <a:latin typeface="Dosis" pitchFamily="2" charset="0"/>
        </a:defRPr>
      </a:lvl3pPr>
      <a:lvl4pPr algn="l" rtl="0" fontAlgn="base">
        <a:spcBef>
          <a:spcPct val="0"/>
        </a:spcBef>
        <a:spcAft>
          <a:spcPct val="0"/>
        </a:spcAft>
        <a:defRPr sz="3200">
          <a:solidFill>
            <a:srgbClr val="666666"/>
          </a:solidFill>
          <a:latin typeface="Dosis" pitchFamily="2" charset="0"/>
        </a:defRPr>
      </a:lvl4pPr>
      <a:lvl5pPr algn="l" rtl="0" fontAlgn="base">
        <a:spcBef>
          <a:spcPct val="0"/>
        </a:spcBef>
        <a:spcAft>
          <a:spcPct val="0"/>
        </a:spcAft>
        <a:defRPr sz="3200">
          <a:solidFill>
            <a:srgbClr val="666666"/>
          </a:solidFill>
          <a:latin typeface="Dosis" pitchFamily="2" charset="0"/>
        </a:defRPr>
      </a:lvl5pPr>
      <a:lvl6pPr marL="457200" algn="l" rtl="0" fontAlgn="base">
        <a:spcBef>
          <a:spcPct val="0"/>
        </a:spcBef>
        <a:spcAft>
          <a:spcPct val="0"/>
        </a:spcAft>
        <a:defRPr sz="3200">
          <a:solidFill>
            <a:srgbClr val="666666"/>
          </a:solidFill>
          <a:latin typeface="Dosis" pitchFamily="2" charset="0"/>
        </a:defRPr>
      </a:lvl6pPr>
      <a:lvl7pPr marL="914400" algn="l" rtl="0" fontAlgn="base">
        <a:spcBef>
          <a:spcPct val="0"/>
        </a:spcBef>
        <a:spcAft>
          <a:spcPct val="0"/>
        </a:spcAft>
        <a:defRPr sz="3200">
          <a:solidFill>
            <a:srgbClr val="666666"/>
          </a:solidFill>
          <a:latin typeface="Dosis" pitchFamily="2" charset="0"/>
        </a:defRPr>
      </a:lvl7pPr>
      <a:lvl8pPr marL="1371600" algn="l" rtl="0" fontAlgn="base">
        <a:spcBef>
          <a:spcPct val="0"/>
        </a:spcBef>
        <a:spcAft>
          <a:spcPct val="0"/>
        </a:spcAft>
        <a:defRPr sz="3200">
          <a:solidFill>
            <a:srgbClr val="666666"/>
          </a:solidFill>
          <a:latin typeface="Dosis" pitchFamily="2" charset="0"/>
        </a:defRPr>
      </a:lvl8pPr>
      <a:lvl9pPr marL="1828800" algn="l" rtl="0" fontAlgn="base">
        <a:spcBef>
          <a:spcPct val="0"/>
        </a:spcBef>
        <a:spcAft>
          <a:spcPct val="0"/>
        </a:spcAft>
        <a:defRPr sz="3200">
          <a:solidFill>
            <a:srgbClr val="666666"/>
          </a:solidFill>
          <a:latin typeface="Dosis" pitchFamily="2" charset="0"/>
        </a:defRPr>
      </a:lvl9pPr>
    </p:titleStyle>
    <p:bodyStyle>
      <a:lvl1pPr marL="342900" indent="-342900" algn="l" rtl="0" fontAlgn="base">
        <a:spcBef>
          <a:spcPct val="20000"/>
        </a:spcBef>
        <a:spcAft>
          <a:spcPct val="0"/>
        </a:spcAft>
        <a:buChar char="•"/>
        <a:defRPr sz="2000">
          <a:solidFill>
            <a:srgbClr val="666666"/>
          </a:solidFill>
          <a:latin typeface="+mn-lt"/>
          <a:ea typeface="+mn-ea"/>
          <a:cs typeface="+mn-cs"/>
        </a:defRPr>
      </a:lvl1pPr>
      <a:lvl2pPr marL="742950" indent="-285750" algn="l" rtl="0" fontAlgn="base">
        <a:spcBef>
          <a:spcPct val="20000"/>
        </a:spcBef>
        <a:spcAft>
          <a:spcPct val="0"/>
        </a:spcAft>
        <a:buChar char="–"/>
        <a:defRPr sz="20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cnil.fr/fr/rgpd-exemples-de-mentions-dinforma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orld.openfoodfacts.org/data/data-fields.txt"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1" y="0"/>
            <a:ext cx="4283967" cy="6453336"/>
          </a:xfrm>
        </p:spPr>
        <p:txBody>
          <a:bodyPr/>
          <a:lstStyle/>
          <a:p>
            <a:pPr marL="0" marR="0" lvl="0" indent="0" algn="ctr" rtl="0">
              <a:spcBef>
                <a:spcPts val="0"/>
              </a:spcBef>
              <a:spcAft>
                <a:spcPts val="0"/>
              </a:spcAft>
              <a:buNone/>
            </a:pPr>
            <a:r>
              <a:rPr lang="fr-FR" kern="1200" dirty="0" err="1"/>
              <a:t>OpenClassrooms</a:t>
            </a:r>
            <a:br>
              <a:rPr lang="fr-FR" kern="1200" dirty="0"/>
            </a:br>
            <a:r>
              <a:rPr lang="fr-FR" kern="1200" dirty="0"/>
              <a:t>Formation IA </a:t>
            </a:r>
            <a:r>
              <a:rPr lang="fr-FR" kern="1200" dirty="0" err="1"/>
              <a:t>Engineer</a:t>
            </a:r>
            <a:br>
              <a:rPr lang="fr-FR" kern="1200" dirty="0"/>
            </a:br>
            <a:br>
              <a:rPr lang="fr-FR" kern="1200" dirty="0"/>
            </a:br>
            <a:br>
              <a:rPr lang="fr-FR" kern="1200" dirty="0"/>
            </a:br>
            <a:r>
              <a:rPr lang="fr-FR" kern="1200" dirty="0"/>
              <a:t>Projet 3 : </a:t>
            </a:r>
            <a:br>
              <a:rPr lang="fr-FR" kern="1200" dirty="0"/>
            </a:br>
            <a:r>
              <a:rPr lang="fr-FR" kern="1200" dirty="0"/>
              <a:t>Préparez des données pour un organisme de santé publique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3B920-AD94-3D6C-2B5F-29AD5AB587D6}"/>
              </a:ext>
            </a:extLst>
          </p:cNvPr>
          <p:cNvSpPr>
            <a:spLocks noGrp="1"/>
          </p:cNvSpPr>
          <p:nvPr>
            <p:ph idx="1"/>
          </p:nvPr>
        </p:nvSpPr>
        <p:spPr>
          <a:xfrm>
            <a:off x="1908175" y="0"/>
            <a:ext cx="7235825" cy="6741368"/>
          </a:xfrm>
        </p:spPr>
        <p:txBody>
          <a:bodyPr/>
          <a:lstStyle/>
          <a:p>
            <a:pPr marL="57150" indent="0">
              <a:buNone/>
            </a:pPr>
            <a:r>
              <a:rPr lang="fr-FR" sz="2400" i="1" u="sng" dirty="0"/>
              <a:t>Tests statistiques :  </a:t>
            </a:r>
          </a:p>
          <a:p>
            <a:pPr marL="457200" lvl="1" indent="0">
              <a:buNone/>
            </a:pPr>
            <a:endParaRPr lang="fr-FR" sz="1800" dirty="0"/>
          </a:p>
        </p:txBody>
      </p:sp>
      <p:sp>
        <p:nvSpPr>
          <p:cNvPr id="2" name="Espace réservé du contenu 2">
            <a:extLst>
              <a:ext uri="{FF2B5EF4-FFF2-40B4-BE49-F238E27FC236}">
                <a16:creationId xmlns:a16="http://schemas.microsoft.com/office/drawing/2014/main" id="{30AF2A0C-9641-7E54-7E14-B54AABD72958}"/>
              </a:ext>
            </a:extLst>
          </p:cNvPr>
          <p:cNvSpPr txBox="1">
            <a:spLocks/>
          </p:cNvSpPr>
          <p:nvPr/>
        </p:nvSpPr>
        <p:spPr bwMode="auto">
          <a:xfrm>
            <a:off x="1908175" y="476672"/>
            <a:ext cx="7235825"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666666"/>
                </a:solidFill>
                <a:latin typeface="+mn-lt"/>
                <a:ea typeface="+mn-ea"/>
                <a:cs typeface="+mn-cs"/>
              </a:defRPr>
            </a:lvl1pPr>
            <a:lvl2pPr marL="742950" indent="-285750" algn="l" rtl="0" fontAlgn="base">
              <a:spcBef>
                <a:spcPct val="20000"/>
              </a:spcBef>
              <a:spcAft>
                <a:spcPct val="0"/>
              </a:spcAft>
              <a:buChar char="–"/>
              <a:defRPr sz="20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a:lstStyle>
          <a:p>
            <a:pPr marL="0" indent="0" algn="just">
              <a:buNone/>
            </a:pPr>
            <a:r>
              <a:rPr lang="fr-FR" b="0" kern="0" dirty="0"/>
              <a:t>Testons l’indépendance entre les variables « </a:t>
            </a:r>
            <a:r>
              <a:rPr lang="fr-FR" b="0" i="1" kern="0" dirty="0"/>
              <a:t>pnns_groups_1 </a:t>
            </a:r>
            <a:r>
              <a:rPr lang="fr-FR" b="0" kern="0" dirty="0"/>
              <a:t>»  et «  </a:t>
            </a:r>
            <a:r>
              <a:rPr lang="fr-FR" b="0" i="1" kern="0" dirty="0"/>
              <a:t>nutrition-score-fr_100g </a:t>
            </a:r>
            <a:r>
              <a:rPr lang="fr-FR" b="0" kern="0" dirty="0"/>
              <a:t>»  avec une ANOVA :</a:t>
            </a:r>
          </a:p>
          <a:p>
            <a:pPr marL="457200" indent="-457200" algn="just">
              <a:lnSpc>
                <a:spcPct val="200000"/>
              </a:lnSpc>
              <a:buFont typeface="+mj-lt"/>
              <a:buAutoNum type="arabicPeriod"/>
            </a:pPr>
            <a:r>
              <a:rPr lang="fr-FR" b="0" u="sng" kern="0" dirty="0"/>
              <a:t>Test d’homogénéisation des variances : Test de </a:t>
            </a:r>
            <a:r>
              <a:rPr lang="fr-FR" b="0" u="sng" kern="0" dirty="0" err="1"/>
              <a:t>Levene</a:t>
            </a:r>
            <a:endParaRPr lang="fr-FR" b="0" u="sng" kern="0" dirty="0"/>
          </a:p>
          <a:p>
            <a:pPr marL="0" indent="0" algn="just">
              <a:buNone/>
            </a:pPr>
            <a:r>
              <a:rPr lang="fr-FR" b="0" kern="0" dirty="0"/>
              <a:t>La p-value est &lt; 0.05 donc l’hypothèse de l'homogénéité de la variance est rejetée.</a:t>
            </a:r>
          </a:p>
          <a:p>
            <a:pPr marL="457200" indent="-457200" algn="just">
              <a:lnSpc>
                <a:spcPct val="150000"/>
              </a:lnSpc>
              <a:buFont typeface="+mj-lt"/>
              <a:buAutoNum type="arabicPeriod" startAt="2"/>
            </a:pPr>
            <a:r>
              <a:rPr lang="fr-FR" b="0" u="sng" kern="0" dirty="0"/>
              <a:t>Réalisons une ANOVA de Welch :</a:t>
            </a:r>
          </a:p>
          <a:p>
            <a:pPr marL="0" indent="0" algn="just">
              <a:buNone/>
            </a:pPr>
            <a:r>
              <a:rPr lang="fr-FR" b="0" kern="0" dirty="0"/>
              <a:t>La p-value est &lt; 0.05 donc l’hypothèse selon laquelle la moyenne du </a:t>
            </a:r>
            <a:r>
              <a:rPr lang="fr-FR" b="0" kern="0" dirty="0" err="1"/>
              <a:t>nutriscore</a:t>
            </a:r>
            <a:r>
              <a:rPr lang="fr-FR" b="0" kern="0" dirty="0"/>
              <a:t> est égale entre les différents groupes pnns_1 est rejetée.</a:t>
            </a:r>
          </a:p>
          <a:p>
            <a:pPr marL="457200" indent="-457200" algn="just">
              <a:lnSpc>
                <a:spcPct val="150000"/>
              </a:lnSpc>
              <a:buFont typeface="+mj-lt"/>
              <a:buAutoNum type="arabicPeriod" startAt="3"/>
            </a:pPr>
            <a:r>
              <a:rPr lang="fr-FR" b="0" u="sng" kern="0" dirty="0"/>
              <a:t>Vérifions l’interprétabilité de notre ANOVA de Welch :</a:t>
            </a:r>
          </a:p>
          <a:p>
            <a:pPr marL="0" indent="0" algn="just">
              <a:buNone/>
            </a:pPr>
            <a:r>
              <a:rPr lang="fr-FR" b="0" u="sng" kern="0" dirty="0"/>
              <a:t>Test de Shapiro-</a:t>
            </a:r>
            <a:r>
              <a:rPr lang="fr-FR" b="0" u="sng" kern="0" dirty="0" err="1"/>
              <a:t>Wilk</a:t>
            </a:r>
            <a:r>
              <a:rPr lang="fr-FR" b="0" u="sng" kern="0" dirty="0"/>
              <a:t> </a:t>
            </a:r>
            <a:r>
              <a:rPr lang="fr-FR" b="0" kern="0" dirty="0"/>
              <a:t>: la distribution des résidus n'est pas normale.</a:t>
            </a:r>
          </a:p>
          <a:p>
            <a:pPr marL="0" indent="0" algn="just">
              <a:buNone/>
            </a:pPr>
            <a:r>
              <a:rPr lang="fr-FR" b="0" u="sng" kern="0" dirty="0"/>
              <a:t>Test de </a:t>
            </a:r>
            <a:r>
              <a:rPr lang="fr-FR" b="0" u="sng" kern="0" dirty="0" err="1"/>
              <a:t>Levene</a:t>
            </a:r>
            <a:r>
              <a:rPr lang="fr-FR" b="0" u="sng" kern="0" dirty="0"/>
              <a:t> </a:t>
            </a:r>
            <a:r>
              <a:rPr lang="fr-FR" b="0" kern="0" dirty="0"/>
              <a:t>: les variances des résidus ne sont pas homogènes.</a:t>
            </a:r>
          </a:p>
          <a:p>
            <a:pPr algn="just">
              <a:buFont typeface="Wingdings" panose="05000000000000000000" pitchFamily="2" charset="2"/>
              <a:buChar char="è"/>
            </a:pPr>
            <a:r>
              <a:rPr lang="fr-FR" kern="0" dirty="0"/>
              <a:t>ANOVA de Welch non interprétable</a:t>
            </a:r>
          </a:p>
          <a:p>
            <a:pPr marL="457200" indent="-457200" algn="just">
              <a:lnSpc>
                <a:spcPct val="150000"/>
              </a:lnSpc>
              <a:buFont typeface="+mj-lt"/>
              <a:buAutoNum type="arabicPeriod" startAt="4"/>
            </a:pPr>
            <a:r>
              <a:rPr lang="fr-FR" b="0" u="sng" kern="0" dirty="0"/>
              <a:t>Réalisons le test non-paramétrique de </a:t>
            </a:r>
            <a:r>
              <a:rPr lang="fr-FR" b="0" u="sng" kern="0" dirty="0" err="1"/>
              <a:t>Kruskal</a:t>
            </a:r>
            <a:r>
              <a:rPr lang="fr-FR" b="0" u="sng" kern="0" dirty="0"/>
              <a:t>-Wallis :</a:t>
            </a:r>
          </a:p>
          <a:p>
            <a:pPr marL="0" indent="0" algn="just">
              <a:buNone/>
            </a:pPr>
            <a:r>
              <a:rPr lang="fr-FR" b="0" kern="0" dirty="0"/>
              <a:t>La p-value est &lt; 0.05, l'hypothèse d'indépendance H0 est donc rejetée. Les variables </a:t>
            </a:r>
            <a:r>
              <a:rPr lang="fr-FR" b="0" kern="0" dirty="0" err="1"/>
              <a:t>nutriscore</a:t>
            </a:r>
            <a:r>
              <a:rPr lang="fr-FR" b="0" kern="0" dirty="0"/>
              <a:t> et pnns1 sont donc liées : selon le groupe pnns1, le </a:t>
            </a:r>
            <a:r>
              <a:rPr lang="fr-FR" b="0" kern="0" dirty="0" err="1"/>
              <a:t>nutriscore</a:t>
            </a:r>
            <a:r>
              <a:rPr lang="fr-FR" b="0" kern="0" dirty="0"/>
              <a:t> varie.</a:t>
            </a:r>
          </a:p>
        </p:txBody>
      </p:sp>
    </p:spTree>
    <p:extLst>
      <p:ext uri="{BB962C8B-B14F-4D97-AF65-F5344CB8AC3E}">
        <p14:creationId xmlns:p14="http://schemas.microsoft.com/office/powerpoint/2010/main" val="2289801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3B920-AD94-3D6C-2B5F-29AD5AB587D6}"/>
              </a:ext>
            </a:extLst>
          </p:cNvPr>
          <p:cNvSpPr>
            <a:spLocks noGrp="1"/>
          </p:cNvSpPr>
          <p:nvPr>
            <p:ph idx="1"/>
          </p:nvPr>
        </p:nvSpPr>
        <p:spPr>
          <a:xfrm>
            <a:off x="1908175" y="0"/>
            <a:ext cx="7235825" cy="6741368"/>
          </a:xfrm>
        </p:spPr>
        <p:txBody>
          <a:bodyPr/>
          <a:lstStyle/>
          <a:p>
            <a:pPr marL="57150" indent="0">
              <a:buNone/>
            </a:pPr>
            <a:r>
              <a:rPr lang="fr-FR" sz="2400" i="1" u="sng" dirty="0"/>
              <a:t>Matrice de corrélations:  </a:t>
            </a:r>
          </a:p>
          <a:p>
            <a:pPr marL="457200" lvl="1" indent="0">
              <a:buNone/>
            </a:pPr>
            <a:endParaRPr lang="fr-FR" sz="1800" dirty="0"/>
          </a:p>
        </p:txBody>
      </p:sp>
      <p:pic>
        <p:nvPicPr>
          <p:cNvPr id="5" name="Image 4">
            <a:extLst>
              <a:ext uri="{FF2B5EF4-FFF2-40B4-BE49-F238E27FC236}">
                <a16:creationId xmlns:a16="http://schemas.microsoft.com/office/drawing/2014/main" id="{3E97783B-35F0-F26F-C72F-D7D54EC96A26}"/>
              </a:ext>
            </a:extLst>
          </p:cNvPr>
          <p:cNvPicPr>
            <a:picLocks noChangeAspect="1"/>
          </p:cNvPicPr>
          <p:nvPr/>
        </p:nvPicPr>
        <p:blipFill>
          <a:blip r:embed="rId2"/>
          <a:stretch>
            <a:fillRect/>
          </a:stretch>
        </p:blipFill>
        <p:spPr>
          <a:xfrm>
            <a:off x="2987824" y="404664"/>
            <a:ext cx="4104456" cy="4271606"/>
          </a:xfrm>
          <a:prstGeom prst="rect">
            <a:avLst/>
          </a:prstGeom>
        </p:spPr>
      </p:pic>
      <p:sp>
        <p:nvSpPr>
          <p:cNvPr id="6" name="ZoneTexte 5">
            <a:extLst>
              <a:ext uri="{FF2B5EF4-FFF2-40B4-BE49-F238E27FC236}">
                <a16:creationId xmlns:a16="http://schemas.microsoft.com/office/drawing/2014/main" id="{FD75BAFF-6DDD-5641-8996-082C66C84F1D}"/>
              </a:ext>
            </a:extLst>
          </p:cNvPr>
          <p:cNvSpPr txBox="1"/>
          <p:nvPr/>
        </p:nvSpPr>
        <p:spPr>
          <a:xfrm>
            <a:off x="1835696" y="4882074"/>
            <a:ext cx="7308304" cy="1975926"/>
          </a:xfrm>
          <a:prstGeom prst="rect">
            <a:avLst/>
          </a:prstGeom>
          <a:noFill/>
        </p:spPr>
        <p:txBody>
          <a:bodyPr wrap="square" rtlCol="0">
            <a:spAutoFit/>
          </a:bodyPr>
          <a:lstStyle/>
          <a:p>
            <a:pPr marL="342900" indent="-342900" algn="just">
              <a:spcBef>
                <a:spcPct val="20000"/>
              </a:spcBef>
              <a:buFont typeface="Arial" panose="020B0604020202020204" pitchFamily="34" charset="0"/>
              <a:buChar char="•"/>
            </a:pPr>
            <a:r>
              <a:rPr lang="fr-FR" b="0" dirty="0">
                <a:solidFill>
                  <a:srgbClr val="666666"/>
                </a:solidFill>
                <a:latin typeface="+mn-lt"/>
              </a:rPr>
              <a:t>Une corrélation parfaite entre le sel et le sodium </a:t>
            </a:r>
          </a:p>
          <a:p>
            <a:pPr marL="342900" indent="-342900" algn="just">
              <a:spcBef>
                <a:spcPct val="20000"/>
              </a:spcBef>
              <a:buFont typeface="Arial" panose="020B0604020202020204" pitchFamily="34" charset="0"/>
              <a:buChar char="•"/>
            </a:pPr>
            <a:r>
              <a:rPr lang="fr-FR" b="0" dirty="0">
                <a:solidFill>
                  <a:srgbClr val="666666"/>
                </a:solidFill>
                <a:latin typeface="+mn-lt"/>
              </a:rPr>
              <a:t>Les graisses sont fortement corrélées entre elles et également corrélées au </a:t>
            </a:r>
            <a:r>
              <a:rPr lang="fr-FR" b="0" dirty="0" err="1">
                <a:solidFill>
                  <a:srgbClr val="666666"/>
                </a:solidFill>
                <a:latin typeface="+mn-lt"/>
              </a:rPr>
              <a:t>nutriscore</a:t>
            </a:r>
            <a:r>
              <a:rPr lang="fr-FR" b="0" dirty="0">
                <a:solidFill>
                  <a:srgbClr val="666666"/>
                </a:solidFill>
                <a:latin typeface="+mn-lt"/>
              </a:rPr>
              <a:t> et à l'énergie</a:t>
            </a:r>
          </a:p>
          <a:p>
            <a:pPr marL="342900" indent="-342900" algn="just">
              <a:spcBef>
                <a:spcPct val="20000"/>
              </a:spcBef>
              <a:buFont typeface="Arial" panose="020B0604020202020204" pitchFamily="34" charset="0"/>
              <a:buChar char="•"/>
            </a:pPr>
            <a:r>
              <a:rPr lang="fr-FR" b="0" dirty="0">
                <a:solidFill>
                  <a:srgbClr val="666666"/>
                </a:solidFill>
                <a:latin typeface="+mn-lt"/>
              </a:rPr>
              <a:t>Le sucre et les carbohydrates sont fortement corrélés entre eux</a:t>
            </a:r>
          </a:p>
          <a:p>
            <a:pPr marL="342900" indent="-342900" algn="just">
              <a:spcBef>
                <a:spcPct val="20000"/>
              </a:spcBef>
              <a:buFont typeface="Arial" panose="020B0604020202020204" pitchFamily="34" charset="0"/>
              <a:buChar char="•"/>
            </a:pPr>
            <a:r>
              <a:rPr lang="fr-FR" b="0" dirty="0">
                <a:solidFill>
                  <a:srgbClr val="666666"/>
                </a:solidFill>
                <a:latin typeface="+mn-lt"/>
              </a:rPr>
              <a:t>Le sucre est légèrement corrélé au </a:t>
            </a:r>
            <a:r>
              <a:rPr lang="fr-FR" b="0" dirty="0" err="1">
                <a:solidFill>
                  <a:srgbClr val="666666"/>
                </a:solidFill>
                <a:latin typeface="+mn-lt"/>
              </a:rPr>
              <a:t>nutriscore</a:t>
            </a:r>
            <a:r>
              <a:rPr lang="fr-FR" b="0" dirty="0">
                <a:solidFill>
                  <a:srgbClr val="666666"/>
                </a:solidFill>
                <a:latin typeface="+mn-lt"/>
              </a:rPr>
              <a:t> et les carbohydrates à l'énergie</a:t>
            </a:r>
          </a:p>
          <a:p>
            <a:pPr marL="342900" indent="-342900" algn="just">
              <a:spcBef>
                <a:spcPct val="20000"/>
              </a:spcBef>
              <a:buFont typeface="Arial" panose="020B0604020202020204" pitchFamily="34" charset="0"/>
              <a:buChar char="•"/>
            </a:pPr>
            <a:r>
              <a:rPr lang="fr-FR" b="0" dirty="0">
                <a:solidFill>
                  <a:srgbClr val="666666"/>
                </a:solidFill>
                <a:latin typeface="+mn-lt"/>
              </a:rPr>
              <a:t>Aucune anti-corrélation prononcée n'apparait</a:t>
            </a:r>
          </a:p>
        </p:txBody>
      </p:sp>
    </p:spTree>
    <p:extLst>
      <p:ext uri="{BB962C8B-B14F-4D97-AF65-F5344CB8AC3E}">
        <p14:creationId xmlns:p14="http://schemas.microsoft.com/office/powerpoint/2010/main" val="237039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1908175" y="14842"/>
            <a:ext cx="6707188" cy="761388"/>
          </a:xfrm>
        </p:spPr>
        <p:txBody>
          <a:bodyPr/>
          <a:lstStyle/>
          <a:p>
            <a:r>
              <a:rPr lang="fr-FR" dirty="0"/>
              <a:t>Imputation des valeurs manquantes</a:t>
            </a:r>
          </a:p>
        </p:txBody>
      </p:sp>
      <p:sp>
        <p:nvSpPr>
          <p:cNvPr id="3" name="Espace réservé du contenu 2">
            <a:extLst>
              <a:ext uri="{FF2B5EF4-FFF2-40B4-BE49-F238E27FC236}">
                <a16:creationId xmlns:a16="http://schemas.microsoft.com/office/drawing/2014/main" id="{DDE3B920-AD94-3D6C-2B5F-29AD5AB587D6}"/>
              </a:ext>
            </a:extLst>
          </p:cNvPr>
          <p:cNvSpPr>
            <a:spLocks noGrp="1"/>
          </p:cNvSpPr>
          <p:nvPr>
            <p:ph idx="1"/>
          </p:nvPr>
        </p:nvSpPr>
        <p:spPr>
          <a:xfrm>
            <a:off x="1908175" y="908720"/>
            <a:ext cx="7235825" cy="5832648"/>
          </a:xfrm>
        </p:spPr>
        <p:txBody>
          <a:bodyPr/>
          <a:lstStyle/>
          <a:p>
            <a:pPr indent="-285750">
              <a:buFont typeface="Arial" panose="020B0604020202020204" pitchFamily="34" charset="0"/>
              <a:buChar char="•"/>
            </a:pPr>
            <a:r>
              <a:rPr lang="fr-FR" sz="1800" dirty="0"/>
              <a:t>Suppression de la colonne 'sodium_100g’, identique à celle du sel.</a:t>
            </a:r>
            <a:endParaRPr lang="fr-FR" sz="1600" dirty="0"/>
          </a:p>
          <a:p>
            <a:pPr indent="-285750">
              <a:buFont typeface="Arial" panose="020B0604020202020204" pitchFamily="34" charset="0"/>
              <a:buChar char="•"/>
            </a:pPr>
            <a:r>
              <a:rPr lang="fr-FR" sz="1800" dirty="0"/>
              <a:t>Visualisation des valeurs manquantes pour les variables restantes : </a:t>
            </a:r>
          </a:p>
          <a:p>
            <a:pPr indent="-285750">
              <a:buFont typeface="Arial" panose="020B0604020202020204" pitchFamily="34" charset="0"/>
              <a:buChar char="•"/>
            </a:pPr>
            <a:endParaRPr lang="fr-FR" sz="1600" dirty="0"/>
          </a:p>
          <a:p>
            <a:pPr indent="-285750">
              <a:buFont typeface="Arial" panose="020B0604020202020204" pitchFamily="34" charset="0"/>
              <a:buChar char="•"/>
            </a:pPr>
            <a:endParaRPr lang="fr-FR" sz="1600" dirty="0"/>
          </a:p>
          <a:p>
            <a:pPr indent="-285750">
              <a:buFont typeface="Arial" panose="020B0604020202020204" pitchFamily="34" charset="0"/>
              <a:buChar char="•"/>
            </a:pPr>
            <a:endParaRPr lang="fr-FR" sz="1600" dirty="0"/>
          </a:p>
          <a:p>
            <a:pPr indent="-285750">
              <a:buFont typeface="Arial" panose="020B0604020202020204" pitchFamily="34" charset="0"/>
              <a:buChar char="•"/>
            </a:pPr>
            <a:endParaRPr lang="fr-FR" sz="1600" dirty="0"/>
          </a:p>
          <a:p>
            <a:pPr indent="-285750">
              <a:buFont typeface="Arial" panose="020B0604020202020204" pitchFamily="34" charset="0"/>
              <a:buChar char="•"/>
            </a:pPr>
            <a:endParaRPr lang="fr-FR" sz="1600" dirty="0"/>
          </a:p>
          <a:p>
            <a:pPr indent="-285750">
              <a:buFont typeface="Arial" panose="020B0604020202020204" pitchFamily="34" charset="0"/>
              <a:buChar char="•"/>
            </a:pPr>
            <a:endParaRPr lang="fr-FR" sz="1600" dirty="0"/>
          </a:p>
          <a:p>
            <a:pPr indent="-285750">
              <a:buFont typeface="Arial" panose="020B0604020202020204" pitchFamily="34" charset="0"/>
              <a:buChar char="•"/>
            </a:pPr>
            <a:endParaRPr lang="fr-FR" sz="1600" dirty="0"/>
          </a:p>
          <a:p>
            <a:pPr indent="-285750">
              <a:buFont typeface="Arial" panose="020B0604020202020204" pitchFamily="34" charset="0"/>
              <a:buChar char="•"/>
            </a:pPr>
            <a:endParaRPr lang="fr-FR" sz="1600" dirty="0"/>
          </a:p>
          <a:p>
            <a:pPr indent="-285750">
              <a:buFont typeface="Arial" panose="020B0604020202020204" pitchFamily="34" charset="0"/>
              <a:buChar char="•"/>
            </a:pPr>
            <a:endParaRPr lang="fr-FR" sz="1600" dirty="0"/>
          </a:p>
          <a:p>
            <a:pPr indent="-285750">
              <a:buFont typeface="Arial" panose="020B0604020202020204" pitchFamily="34" charset="0"/>
              <a:buChar char="•"/>
            </a:pPr>
            <a:endParaRPr lang="fr-FR" sz="1600" dirty="0"/>
          </a:p>
          <a:p>
            <a:pPr marL="57150" indent="0">
              <a:buNone/>
            </a:pPr>
            <a:endParaRPr lang="fr-FR" sz="1600" dirty="0"/>
          </a:p>
          <a:p>
            <a:pPr marL="57150" indent="0">
              <a:buNone/>
            </a:pPr>
            <a:endParaRPr lang="fr-FR" sz="1600" dirty="0"/>
          </a:p>
          <a:p>
            <a:pPr marL="57150" indent="0">
              <a:buNone/>
            </a:pPr>
            <a:endParaRPr lang="fr-FR" sz="1800" dirty="0"/>
          </a:p>
          <a:p>
            <a:pPr indent="-285750">
              <a:buFont typeface="Arial" panose="020B0604020202020204" pitchFamily="34" charset="0"/>
              <a:buChar char="•"/>
            </a:pPr>
            <a:r>
              <a:rPr lang="fr-FR" sz="1800" dirty="0"/>
              <a:t>3 types d’imputations : </a:t>
            </a:r>
          </a:p>
          <a:p>
            <a:pPr lvl="1">
              <a:buFontTx/>
              <a:buChar char="-"/>
            </a:pPr>
            <a:r>
              <a:rPr lang="fr-FR" sz="1800" dirty="0"/>
              <a:t>Par la médiane</a:t>
            </a:r>
          </a:p>
          <a:p>
            <a:pPr lvl="1">
              <a:buFontTx/>
              <a:buChar char="-"/>
            </a:pPr>
            <a:r>
              <a:rPr lang="fr-FR" sz="1800" dirty="0"/>
              <a:t>Par les k plus proches voisins ou KNN imputer</a:t>
            </a:r>
          </a:p>
          <a:p>
            <a:pPr lvl="1">
              <a:buFontTx/>
              <a:buChar char="-"/>
            </a:pPr>
            <a:r>
              <a:rPr lang="fr-FR" sz="1800" dirty="0"/>
              <a:t>Par l’</a:t>
            </a:r>
            <a:r>
              <a:rPr lang="fr-FR" sz="1800" dirty="0" err="1"/>
              <a:t>iterative</a:t>
            </a:r>
            <a:r>
              <a:rPr lang="fr-FR" sz="1800" dirty="0"/>
              <a:t> imputer</a:t>
            </a:r>
          </a:p>
        </p:txBody>
      </p:sp>
      <p:pic>
        <p:nvPicPr>
          <p:cNvPr id="4" name="Image 3">
            <a:extLst>
              <a:ext uri="{FF2B5EF4-FFF2-40B4-BE49-F238E27FC236}">
                <a16:creationId xmlns:a16="http://schemas.microsoft.com/office/drawing/2014/main" id="{BE89BF2F-B672-40E2-AE44-555BC1C168A2}"/>
              </a:ext>
            </a:extLst>
          </p:cNvPr>
          <p:cNvPicPr>
            <a:picLocks noChangeAspect="1"/>
          </p:cNvPicPr>
          <p:nvPr/>
        </p:nvPicPr>
        <p:blipFill>
          <a:blip r:embed="rId2"/>
          <a:stretch>
            <a:fillRect/>
          </a:stretch>
        </p:blipFill>
        <p:spPr>
          <a:xfrm>
            <a:off x="3059832" y="1628800"/>
            <a:ext cx="4050938" cy="3827950"/>
          </a:xfrm>
          <a:prstGeom prst="rect">
            <a:avLst/>
          </a:prstGeom>
        </p:spPr>
      </p:pic>
    </p:spTree>
    <p:extLst>
      <p:ext uri="{BB962C8B-B14F-4D97-AF65-F5344CB8AC3E}">
        <p14:creationId xmlns:p14="http://schemas.microsoft.com/office/powerpoint/2010/main" val="327738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0" y="14842"/>
            <a:ext cx="9144000" cy="413676"/>
          </a:xfrm>
        </p:spPr>
        <p:txBody>
          <a:bodyPr/>
          <a:lstStyle/>
          <a:p>
            <a:pPr marL="57150" indent="0">
              <a:buNone/>
            </a:pPr>
            <a:r>
              <a:rPr lang="fr-FR" sz="2400" i="1" u="sng" dirty="0"/>
              <a:t>Par la médiane:  </a:t>
            </a:r>
          </a:p>
        </p:txBody>
      </p:sp>
      <p:sp>
        <p:nvSpPr>
          <p:cNvPr id="3" name="ZoneTexte 2">
            <a:extLst>
              <a:ext uri="{FF2B5EF4-FFF2-40B4-BE49-F238E27FC236}">
                <a16:creationId xmlns:a16="http://schemas.microsoft.com/office/drawing/2014/main" id="{EF75C4BF-D248-F49C-B323-87D5EE0A7E9D}"/>
              </a:ext>
            </a:extLst>
          </p:cNvPr>
          <p:cNvSpPr txBox="1"/>
          <p:nvPr/>
        </p:nvSpPr>
        <p:spPr>
          <a:xfrm>
            <a:off x="32964" y="436424"/>
            <a:ext cx="9111035" cy="3908762"/>
          </a:xfrm>
          <a:prstGeom prst="rect">
            <a:avLst/>
          </a:prstGeom>
          <a:noFill/>
        </p:spPr>
        <p:txBody>
          <a:bodyPr wrap="square" rtlCol="0">
            <a:spAutoFit/>
          </a:bodyPr>
          <a:lstStyle/>
          <a:p>
            <a:pPr algn="just">
              <a:spcBef>
                <a:spcPct val="20000"/>
              </a:spcBef>
            </a:pPr>
            <a:r>
              <a:rPr lang="fr-FR" sz="2000" b="0" kern="0" dirty="0">
                <a:solidFill>
                  <a:srgbClr val="666666"/>
                </a:solidFill>
                <a:latin typeface="+mn-lt"/>
              </a:rPr>
              <a:t>Les variables « salt_100g » et « proteins_100g » ne sont pas corrélées avec d'autres variables </a:t>
            </a:r>
          </a:p>
          <a:p>
            <a:pPr marL="342900" indent="-342900" algn="just">
              <a:spcBef>
                <a:spcPct val="20000"/>
              </a:spcBef>
              <a:buFont typeface="Wingdings" panose="05000000000000000000" pitchFamily="2" charset="2"/>
              <a:buChar char="è"/>
            </a:pPr>
            <a:r>
              <a:rPr lang="fr-FR" sz="2000" b="0" kern="0" dirty="0">
                <a:solidFill>
                  <a:srgbClr val="666666"/>
                </a:solidFill>
                <a:latin typeface="+mn-lt"/>
              </a:rPr>
              <a:t>imputation des valeurs manquantes par la médiane pour ces variables, en fonction de chaque groupe pnns_1</a:t>
            </a:r>
          </a:p>
          <a:p>
            <a:pPr algn="just">
              <a:spcBef>
                <a:spcPct val="20000"/>
              </a:spcBef>
            </a:pPr>
            <a:endParaRPr lang="fr-FR" sz="2000" b="0" kern="0" dirty="0">
              <a:solidFill>
                <a:srgbClr val="666666"/>
              </a:solidFill>
              <a:latin typeface="+mn-lt"/>
            </a:endParaRPr>
          </a:p>
          <a:p>
            <a:pPr algn="just">
              <a:spcBef>
                <a:spcPct val="20000"/>
              </a:spcBef>
            </a:pPr>
            <a:r>
              <a:rPr lang="fr-FR" sz="2000" b="0" u="sng" kern="0" dirty="0">
                <a:solidFill>
                  <a:srgbClr val="666666"/>
                </a:solidFill>
                <a:latin typeface="+mn-lt"/>
              </a:rPr>
              <a:t>Méthode </a:t>
            </a:r>
            <a:r>
              <a:rPr lang="fr-FR" sz="2000" b="0" kern="0" dirty="0">
                <a:solidFill>
                  <a:srgbClr val="666666"/>
                </a:solidFill>
                <a:latin typeface="+mn-lt"/>
              </a:rPr>
              <a:t>: </a:t>
            </a:r>
          </a:p>
          <a:p>
            <a:pPr marL="342900" indent="-342900" algn="just">
              <a:spcBef>
                <a:spcPct val="20000"/>
              </a:spcBef>
              <a:buFont typeface="Arial" panose="020B0604020202020204" pitchFamily="34" charset="0"/>
              <a:buChar char="•"/>
            </a:pPr>
            <a:r>
              <a:rPr lang="fr-FR" sz="2000" b="0" kern="0" dirty="0">
                <a:solidFill>
                  <a:srgbClr val="666666"/>
                </a:solidFill>
                <a:latin typeface="+mn-lt"/>
              </a:rPr>
              <a:t>Calcul des médianes des variables « salt_100g » et « proteins_100g » pour chaque groupe pnns_1.</a:t>
            </a:r>
          </a:p>
          <a:p>
            <a:pPr marL="342900" indent="-342900" algn="just">
              <a:spcBef>
                <a:spcPct val="20000"/>
              </a:spcBef>
              <a:buFont typeface="Arial" panose="020B0604020202020204" pitchFamily="34" charset="0"/>
              <a:buChar char="•"/>
            </a:pPr>
            <a:r>
              <a:rPr lang="fr-FR" sz="2000" b="0" kern="0" dirty="0">
                <a:solidFill>
                  <a:srgbClr val="666666"/>
                </a:solidFill>
                <a:latin typeface="+mn-lt"/>
              </a:rPr>
              <a:t>Remplacement des valeurs manquantes « salt_100g » et « proteins_100g »  par la médiane calculée de son groupe pnns_1.</a:t>
            </a:r>
          </a:p>
          <a:p>
            <a:pPr algn="just">
              <a:spcBef>
                <a:spcPct val="20000"/>
              </a:spcBef>
            </a:pPr>
            <a:endParaRPr lang="fr-FR" sz="2000" b="0" kern="0" dirty="0">
              <a:solidFill>
                <a:srgbClr val="666666"/>
              </a:solidFill>
              <a:latin typeface="+mn-lt"/>
            </a:endParaRPr>
          </a:p>
          <a:p>
            <a:pPr algn="just">
              <a:spcBef>
                <a:spcPct val="20000"/>
              </a:spcBef>
            </a:pPr>
            <a:endParaRPr lang="fr-FR" sz="2000" b="0" kern="0" dirty="0">
              <a:solidFill>
                <a:srgbClr val="666666"/>
              </a:solidFill>
              <a:latin typeface="+mn-lt"/>
            </a:endParaRPr>
          </a:p>
        </p:txBody>
      </p:sp>
      <p:pic>
        <p:nvPicPr>
          <p:cNvPr id="5" name="Image 4">
            <a:extLst>
              <a:ext uri="{FF2B5EF4-FFF2-40B4-BE49-F238E27FC236}">
                <a16:creationId xmlns:a16="http://schemas.microsoft.com/office/drawing/2014/main" id="{E78B9AB6-E83C-A69A-9A39-D9CF95EF69A4}"/>
              </a:ext>
            </a:extLst>
          </p:cNvPr>
          <p:cNvPicPr>
            <a:picLocks noChangeAspect="1"/>
          </p:cNvPicPr>
          <p:nvPr/>
        </p:nvPicPr>
        <p:blipFill>
          <a:blip r:embed="rId2"/>
          <a:stretch>
            <a:fillRect/>
          </a:stretch>
        </p:blipFill>
        <p:spPr>
          <a:xfrm>
            <a:off x="-17864" y="4583413"/>
            <a:ext cx="4445848" cy="2302238"/>
          </a:xfrm>
          <a:prstGeom prst="rect">
            <a:avLst/>
          </a:prstGeom>
        </p:spPr>
      </p:pic>
      <p:pic>
        <p:nvPicPr>
          <p:cNvPr id="6" name="Image 5">
            <a:extLst>
              <a:ext uri="{FF2B5EF4-FFF2-40B4-BE49-F238E27FC236}">
                <a16:creationId xmlns:a16="http://schemas.microsoft.com/office/drawing/2014/main" id="{E91238AE-F859-9B55-0C46-1426D1BAC184}"/>
              </a:ext>
            </a:extLst>
          </p:cNvPr>
          <p:cNvPicPr>
            <a:picLocks noChangeAspect="1"/>
          </p:cNvPicPr>
          <p:nvPr/>
        </p:nvPicPr>
        <p:blipFill>
          <a:blip r:embed="rId3"/>
          <a:stretch>
            <a:fillRect/>
          </a:stretch>
        </p:blipFill>
        <p:spPr>
          <a:xfrm>
            <a:off x="4721622" y="4579906"/>
            <a:ext cx="4422378" cy="2302238"/>
          </a:xfrm>
          <a:prstGeom prst="rect">
            <a:avLst/>
          </a:prstGeom>
        </p:spPr>
      </p:pic>
      <p:sp>
        <p:nvSpPr>
          <p:cNvPr id="9" name="ZoneTexte 8">
            <a:extLst>
              <a:ext uri="{FF2B5EF4-FFF2-40B4-BE49-F238E27FC236}">
                <a16:creationId xmlns:a16="http://schemas.microsoft.com/office/drawing/2014/main" id="{F4EF4911-61F6-E6E3-6D50-E0D421C7A35C}"/>
              </a:ext>
            </a:extLst>
          </p:cNvPr>
          <p:cNvSpPr txBox="1"/>
          <p:nvPr/>
        </p:nvSpPr>
        <p:spPr>
          <a:xfrm>
            <a:off x="-17864" y="4236470"/>
            <a:ext cx="4589864" cy="369332"/>
          </a:xfrm>
          <a:prstGeom prst="rect">
            <a:avLst/>
          </a:prstGeom>
          <a:solidFill>
            <a:schemeClr val="bg1"/>
          </a:solidFill>
        </p:spPr>
        <p:txBody>
          <a:bodyPr wrap="square" rtlCol="0">
            <a:spAutoFit/>
          </a:bodyPr>
          <a:lstStyle/>
          <a:p>
            <a:pPr algn="ctr"/>
            <a:r>
              <a:rPr lang="fr-FR" dirty="0"/>
              <a:t>AVANT</a:t>
            </a:r>
          </a:p>
        </p:txBody>
      </p:sp>
      <p:sp>
        <p:nvSpPr>
          <p:cNvPr id="11" name="ZoneTexte 10">
            <a:extLst>
              <a:ext uri="{FF2B5EF4-FFF2-40B4-BE49-F238E27FC236}">
                <a16:creationId xmlns:a16="http://schemas.microsoft.com/office/drawing/2014/main" id="{EB29534C-5B3A-C861-7144-66989FF0D50A}"/>
              </a:ext>
            </a:extLst>
          </p:cNvPr>
          <p:cNvSpPr txBox="1"/>
          <p:nvPr/>
        </p:nvSpPr>
        <p:spPr>
          <a:xfrm>
            <a:off x="5076056" y="4236470"/>
            <a:ext cx="4067943" cy="369332"/>
          </a:xfrm>
          <a:prstGeom prst="rect">
            <a:avLst/>
          </a:prstGeom>
          <a:solidFill>
            <a:schemeClr val="bg1"/>
          </a:solidFill>
        </p:spPr>
        <p:txBody>
          <a:bodyPr wrap="square" rtlCol="0">
            <a:spAutoFit/>
          </a:bodyPr>
          <a:lstStyle/>
          <a:p>
            <a:pPr algn="ctr"/>
            <a:r>
              <a:rPr lang="fr-FR" dirty="0"/>
              <a:t>APRES</a:t>
            </a:r>
          </a:p>
        </p:txBody>
      </p:sp>
      <p:sp>
        <p:nvSpPr>
          <p:cNvPr id="12" name="Flèche : en arc 11">
            <a:extLst>
              <a:ext uri="{FF2B5EF4-FFF2-40B4-BE49-F238E27FC236}">
                <a16:creationId xmlns:a16="http://schemas.microsoft.com/office/drawing/2014/main" id="{731FDE00-76A0-87C6-1A33-42640A0AF893}"/>
              </a:ext>
            </a:extLst>
          </p:cNvPr>
          <p:cNvSpPr/>
          <p:nvPr/>
        </p:nvSpPr>
        <p:spPr bwMode="auto">
          <a:xfrm>
            <a:off x="4079444" y="3701056"/>
            <a:ext cx="1152127" cy="1440160"/>
          </a:xfrm>
          <a:prstGeom prst="circularArrow">
            <a:avLst>
              <a:gd name="adj1" fmla="val 17094"/>
              <a:gd name="adj2" fmla="val 724549"/>
              <a:gd name="adj3" fmla="val 20801899"/>
              <a:gd name="adj4" fmla="val 11035636"/>
              <a:gd name="adj5" fmla="val 19389"/>
            </a:avLst>
          </a:prstGeom>
          <a:solidFill>
            <a:schemeClr val="accent4"/>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1" i="0" u="none" strike="noStrike" cap="none" normalizeH="0" baseline="0">
              <a:ln>
                <a:noFill/>
              </a:ln>
              <a:solidFill>
                <a:sysClr val="windowText" lastClr="000000"/>
              </a:solidFill>
              <a:effectLst/>
              <a:latin typeface="Arial" charset="0"/>
            </a:endParaRPr>
          </a:p>
        </p:txBody>
      </p:sp>
    </p:spTree>
    <p:extLst>
      <p:ext uri="{BB962C8B-B14F-4D97-AF65-F5344CB8AC3E}">
        <p14:creationId xmlns:p14="http://schemas.microsoft.com/office/powerpoint/2010/main" val="1445739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0" y="14842"/>
            <a:ext cx="9144000" cy="413676"/>
          </a:xfrm>
        </p:spPr>
        <p:txBody>
          <a:bodyPr/>
          <a:lstStyle/>
          <a:p>
            <a:pPr marL="57150" indent="0">
              <a:buNone/>
            </a:pPr>
            <a:r>
              <a:rPr lang="fr-FR" sz="2400" i="1" u="sng" dirty="0"/>
              <a:t>Par la méthode des k plus proches voisins ou KNN imputer :  </a:t>
            </a:r>
          </a:p>
        </p:txBody>
      </p:sp>
      <p:sp>
        <p:nvSpPr>
          <p:cNvPr id="3" name="ZoneTexte 2">
            <a:extLst>
              <a:ext uri="{FF2B5EF4-FFF2-40B4-BE49-F238E27FC236}">
                <a16:creationId xmlns:a16="http://schemas.microsoft.com/office/drawing/2014/main" id="{EF75C4BF-D248-F49C-B323-87D5EE0A7E9D}"/>
              </a:ext>
            </a:extLst>
          </p:cNvPr>
          <p:cNvSpPr txBox="1"/>
          <p:nvPr/>
        </p:nvSpPr>
        <p:spPr>
          <a:xfrm>
            <a:off x="32965" y="436425"/>
            <a:ext cx="3962972" cy="5816977"/>
          </a:xfrm>
          <a:prstGeom prst="rect">
            <a:avLst/>
          </a:prstGeom>
          <a:noFill/>
        </p:spPr>
        <p:txBody>
          <a:bodyPr wrap="square" rtlCol="0">
            <a:spAutoFit/>
          </a:bodyPr>
          <a:lstStyle/>
          <a:p>
            <a:pPr algn="just">
              <a:spcBef>
                <a:spcPct val="20000"/>
              </a:spcBef>
            </a:pPr>
            <a:r>
              <a:rPr lang="fr-FR" sz="2000" b="0" kern="0" dirty="0">
                <a:solidFill>
                  <a:srgbClr val="666666"/>
                </a:solidFill>
                <a:latin typeface="+mn-lt"/>
              </a:rPr>
              <a:t>Méthode d'imputation pour des </a:t>
            </a:r>
            <a:r>
              <a:rPr lang="fr-FR" sz="2000" kern="0" dirty="0">
                <a:solidFill>
                  <a:srgbClr val="666666"/>
                </a:solidFill>
                <a:latin typeface="+mn-lt"/>
              </a:rPr>
              <a:t>variables quantitatives corrélées</a:t>
            </a:r>
            <a:r>
              <a:rPr lang="fr-FR" sz="2000" b="0" kern="0" dirty="0">
                <a:solidFill>
                  <a:srgbClr val="666666"/>
                </a:solidFill>
                <a:latin typeface="+mn-lt"/>
              </a:rPr>
              <a:t>. </a:t>
            </a:r>
          </a:p>
          <a:p>
            <a:pPr algn="just">
              <a:spcBef>
                <a:spcPct val="20000"/>
              </a:spcBef>
            </a:pPr>
            <a:endParaRPr lang="fr-FR" sz="2000" b="0" kern="0" dirty="0">
              <a:solidFill>
                <a:srgbClr val="666666"/>
              </a:solidFill>
              <a:latin typeface="+mn-lt"/>
            </a:endParaRPr>
          </a:p>
          <a:p>
            <a:pPr algn="just">
              <a:spcBef>
                <a:spcPct val="20000"/>
              </a:spcBef>
            </a:pPr>
            <a:r>
              <a:rPr lang="fr-FR" sz="2000" b="0" u="sng" kern="0" dirty="0">
                <a:solidFill>
                  <a:srgbClr val="666666"/>
                </a:solidFill>
                <a:latin typeface="+mn-lt"/>
              </a:rPr>
              <a:t>Méthode </a:t>
            </a:r>
            <a:r>
              <a:rPr lang="fr-FR" sz="2000" b="0" kern="0" dirty="0">
                <a:solidFill>
                  <a:srgbClr val="666666"/>
                </a:solidFill>
                <a:latin typeface="+mn-lt"/>
              </a:rPr>
              <a:t>: </a:t>
            </a:r>
          </a:p>
          <a:p>
            <a:pPr algn="just">
              <a:spcBef>
                <a:spcPct val="20000"/>
              </a:spcBef>
            </a:pPr>
            <a:r>
              <a:rPr lang="fr-FR" sz="2000" b="0" kern="0" dirty="0">
                <a:solidFill>
                  <a:srgbClr val="666666"/>
                </a:solidFill>
                <a:latin typeface="+mn-lt"/>
              </a:rPr>
              <a:t>Pour une valeur manquante, on calcule les distances entre l'ensemble des individus et on retient les plus petites distances. Les valeurs de ces "plus proches voisins" sont alors utilisées pour imputer la valeur manquante.</a:t>
            </a:r>
          </a:p>
          <a:p>
            <a:pPr algn="just">
              <a:spcBef>
                <a:spcPct val="20000"/>
              </a:spcBef>
            </a:pPr>
            <a:endParaRPr lang="fr-FR" sz="2000" b="0" kern="0" dirty="0">
              <a:solidFill>
                <a:srgbClr val="666666"/>
              </a:solidFill>
              <a:latin typeface="+mn-lt"/>
            </a:endParaRPr>
          </a:p>
          <a:p>
            <a:pPr algn="just">
              <a:spcBef>
                <a:spcPct val="20000"/>
              </a:spcBef>
            </a:pPr>
            <a:r>
              <a:rPr lang="fr-FR" sz="2000" b="0" u="sng" kern="0" dirty="0">
                <a:solidFill>
                  <a:srgbClr val="666666"/>
                </a:solidFill>
                <a:latin typeface="+mn-lt"/>
              </a:rPr>
              <a:t>Préparation</a:t>
            </a:r>
            <a:r>
              <a:rPr lang="fr-FR" sz="2000" b="0" kern="0" dirty="0">
                <a:solidFill>
                  <a:srgbClr val="666666"/>
                </a:solidFill>
                <a:latin typeface="+mn-lt"/>
              </a:rPr>
              <a:t>: </a:t>
            </a:r>
          </a:p>
          <a:p>
            <a:pPr algn="just">
              <a:spcBef>
                <a:spcPct val="20000"/>
              </a:spcBef>
            </a:pPr>
            <a:r>
              <a:rPr lang="fr-FR" sz="2000" b="0" kern="0" dirty="0">
                <a:solidFill>
                  <a:srgbClr val="666666"/>
                </a:solidFill>
                <a:latin typeface="+mn-lt"/>
              </a:rPr>
              <a:t>Binarisation de « pnns_groups_1 » et normalisation des données entre 0 et 1 avec </a:t>
            </a:r>
            <a:r>
              <a:rPr lang="fr-FR" sz="2000" b="0" kern="0" dirty="0" err="1">
                <a:solidFill>
                  <a:srgbClr val="666666"/>
                </a:solidFill>
                <a:latin typeface="+mn-lt"/>
              </a:rPr>
              <a:t>MinMaxScaler</a:t>
            </a:r>
            <a:r>
              <a:rPr lang="fr-FR" sz="2000" b="0" kern="0" dirty="0">
                <a:solidFill>
                  <a:srgbClr val="666666"/>
                </a:solidFill>
                <a:latin typeface="+mn-lt"/>
              </a:rPr>
              <a:t>.</a:t>
            </a:r>
          </a:p>
          <a:p>
            <a:pPr algn="just">
              <a:spcBef>
                <a:spcPct val="20000"/>
              </a:spcBef>
            </a:pPr>
            <a:endParaRPr lang="fr-FR" sz="2000" b="0" kern="0" dirty="0">
              <a:solidFill>
                <a:srgbClr val="666666"/>
              </a:solidFill>
              <a:latin typeface="+mn-lt"/>
            </a:endParaRPr>
          </a:p>
          <a:p>
            <a:pPr algn="just">
              <a:spcBef>
                <a:spcPct val="20000"/>
              </a:spcBef>
            </a:pPr>
            <a:endParaRPr lang="fr-FR" sz="2000" b="0" kern="0" dirty="0">
              <a:solidFill>
                <a:srgbClr val="666666"/>
              </a:solidFill>
              <a:latin typeface="+mn-lt"/>
            </a:endParaRPr>
          </a:p>
        </p:txBody>
      </p:sp>
      <p:pic>
        <p:nvPicPr>
          <p:cNvPr id="14" name="Image 13">
            <a:extLst>
              <a:ext uri="{FF2B5EF4-FFF2-40B4-BE49-F238E27FC236}">
                <a16:creationId xmlns:a16="http://schemas.microsoft.com/office/drawing/2014/main" id="{CF42BC6A-9118-B768-38BE-1F5C0E3A7697}"/>
              </a:ext>
            </a:extLst>
          </p:cNvPr>
          <p:cNvPicPr>
            <a:picLocks noChangeAspect="1"/>
          </p:cNvPicPr>
          <p:nvPr/>
        </p:nvPicPr>
        <p:blipFill>
          <a:blip r:embed="rId2"/>
          <a:stretch>
            <a:fillRect/>
          </a:stretch>
        </p:blipFill>
        <p:spPr>
          <a:xfrm>
            <a:off x="3995937" y="4437984"/>
            <a:ext cx="5158680" cy="2420015"/>
          </a:xfrm>
          <a:prstGeom prst="rect">
            <a:avLst/>
          </a:prstGeom>
        </p:spPr>
      </p:pic>
      <p:pic>
        <p:nvPicPr>
          <p:cNvPr id="16" name="Image 15">
            <a:extLst>
              <a:ext uri="{FF2B5EF4-FFF2-40B4-BE49-F238E27FC236}">
                <a16:creationId xmlns:a16="http://schemas.microsoft.com/office/drawing/2014/main" id="{423D266B-CEE8-76FE-33D0-E1D857603072}"/>
              </a:ext>
            </a:extLst>
          </p:cNvPr>
          <p:cNvPicPr>
            <a:picLocks noChangeAspect="1"/>
          </p:cNvPicPr>
          <p:nvPr/>
        </p:nvPicPr>
        <p:blipFill>
          <a:blip r:embed="rId3"/>
          <a:stretch>
            <a:fillRect/>
          </a:stretch>
        </p:blipFill>
        <p:spPr>
          <a:xfrm>
            <a:off x="3950768" y="807013"/>
            <a:ext cx="5196168" cy="2420015"/>
          </a:xfrm>
          <a:prstGeom prst="rect">
            <a:avLst/>
          </a:prstGeom>
        </p:spPr>
      </p:pic>
      <p:sp>
        <p:nvSpPr>
          <p:cNvPr id="17" name="ZoneTexte 16">
            <a:extLst>
              <a:ext uri="{FF2B5EF4-FFF2-40B4-BE49-F238E27FC236}">
                <a16:creationId xmlns:a16="http://schemas.microsoft.com/office/drawing/2014/main" id="{36985B98-AA4A-AD3F-65EC-D76422E1A0F2}"/>
              </a:ext>
            </a:extLst>
          </p:cNvPr>
          <p:cNvSpPr txBox="1"/>
          <p:nvPr/>
        </p:nvSpPr>
        <p:spPr>
          <a:xfrm>
            <a:off x="3950769" y="437681"/>
            <a:ext cx="5185550" cy="369332"/>
          </a:xfrm>
          <a:prstGeom prst="rect">
            <a:avLst/>
          </a:prstGeom>
          <a:solidFill>
            <a:schemeClr val="bg1"/>
          </a:solidFill>
        </p:spPr>
        <p:txBody>
          <a:bodyPr wrap="square" rtlCol="0">
            <a:spAutoFit/>
          </a:bodyPr>
          <a:lstStyle/>
          <a:p>
            <a:pPr algn="ctr"/>
            <a:r>
              <a:rPr lang="fr-FR" dirty="0"/>
              <a:t>AVANT</a:t>
            </a:r>
          </a:p>
        </p:txBody>
      </p:sp>
      <p:sp>
        <p:nvSpPr>
          <p:cNvPr id="18" name="ZoneTexte 17">
            <a:extLst>
              <a:ext uri="{FF2B5EF4-FFF2-40B4-BE49-F238E27FC236}">
                <a16:creationId xmlns:a16="http://schemas.microsoft.com/office/drawing/2014/main" id="{927CB87A-00CB-6269-E0E1-B6351EB2DE77}"/>
              </a:ext>
            </a:extLst>
          </p:cNvPr>
          <p:cNvSpPr txBox="1"/>
          <p:nvPr/>
        </p:nvSpPr>
        <p:spPr>
          <a:xfrm>
            <a:off x="3974971" y="4008420"/>
            <a:ext cx="5185550" cy="369332"/>
          </a:xfrm>
          <a:prstGeom prst="rect">
            <a:avLst/>
          </a:prstGeom>
          <a:solidFill>
            <a:schemeClr val="bg1"/>
          </a:solidFill>
        </p:spPr>
        <p:txBody>
          <a:bodyPr wrap="square" rtlCol="0">
            <a:spAutoFit/>
          </a:bodyPr>
          <a:lstStyle/>
          <a:p>
            <a:pPr algn="ctr"/>
            <a:r>
              <a:rPr lang="fr-FR" dirty="0"/>
              <a:t>APRES</a:t>
            </a:r>
          </a:p>
        </p:txBody>
      </p:sp>
      <p:sp>
        <p:nvSpPr>
          <p:cNvPr id="19" name="Flèche : bas 18">
            <a:extLst>
              <a:ext uri="{FF2B5EF4-FFF2-40B4-BE49-F238E27FC236}">
                <a16:creationId xmlns:a16="http://schemas.microsoft.com/office/drawing/2014/main" id="{99B70314-4303-4150-1615-7619D93A7772}"/>
              </a:ext>
            </a:extLst>
          </p:cNvPr>
          <p:cNvSpPr/>
          <p:nvPr/>
        </p:nvSpPr>
        <p:spPr bwMode="auto">
          <a:xfrm>
            <a:off x="6395257" y="3429000"/>
            <a:ext cx="360040" cy="519188"/>
          </a:xfrm>
          <a:prstGeom prst="downArrow">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8707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0" y="14842"/>
            <a:ext cx="9144000" cy="413676"/>
          </a:xfrm>
        </p:spPr>
        <p:txBody>
          <a:bodyPr/>
          <a:lstStyle/>
          <a:p>
            <a:pPr marL="57150" indent="0">
              <a:buNone/>
            </a:pPr>
            <a:r>
              <a:rPr lang="fr-FR" sz="2400" i="1" u="sng" dirty="0"/>
              <a:t>Par l'</a:t>
            </a:r>
            <a:r>
              <a:rPr lang="fr-FR" sz="2400" i="1" u="sng" dirty="0" err="1"/>
              <a:t>iterative</a:t>
            </a:r>
            <a:r>
              <a:rPr lang="fr-FR" sz="2400" i="1" u="sng" dirty="0"/>
              <a:t> imputer:  </a:t>
            </a:r>
          </a:p>
        </p:txBody>
      </p:sp>
      <p:sp>
        <p:nvSpPr>
          <p:cNvPr id="3" name="ZoneTexte 2">
            <a:extLst>
              <a:ext uri="{FF2B5EF4-FFF2-40B4-BE49-F238E27FC236}">
                <a16:creationId xmlns:a16="http://schemas.microsoft.com/office/drawing/2014/main" id="{EF75C4BF-D248-F49C-B323-87D5EE0A7E9D}"/>
              </a:ext>
            </a:extLst>
          </p:cNvPr>
          <p:cNvSpPr txBox="1"/>
          <p:nvPr/>
        </p:nvSpPr>
        <p:spPr>
          <a:xfrm>
            <a:off x="32964" y="436425"/>
            <a:ext cx="4106987" cy="6161687"/>
          </a:xfrm>
          <a:prstGeom prst="rect">
            <a:avLst/>
          </a:prstGeom>
          <a:noFill/>
        </p:spPr>
        <p:txBody>
          <a:bodyPr wrap="square" rtlCol="0">
            <a:spAutoFit/>
          </a:bodyPr>
          <a:lstStyle/>
          <a:p>
            <a:pPr algn="just">
              <a:spcBef>
                <a:spcPct val="20000"/>
              </a:spcBef>
            </a:pPr>
            <a:r>
              <a:rPr lang="fr-FR" b="0" kern="0" dirty="0">
                <a:solidFill>
                  <a:srgbClr val="666666"/>
                </a:solidFill>
                <a:latin typeface="+mn-lt"/>
              </a:rPr>
              <a:t>Méthode d'imputation itérative pour des </a:t>
            </a:r>
            <a:r>
              <a:rPr lang="fr-FR" kern="0" dirty="0">
                <a:solidFill>
                  <a:srgbClr val="666666"/>
                </a:solidFill>
                <a:latin typeface="+mn-lt"/>
              </a:rPr>
              <a:t>variables quantitatives corrélées</a:t>
            </a:r>
            <a:r>
              <a:rPr lang="fr-FR" b="0" kern="0" dirty="0">
                <a:solidFill>
                  <a:srgbClr val="666666"/>
                </a:solidFill>
                <a:latin typeface="+mn-lt"/>
              </a:rPr>
              <a:t>. </a:t>
            </a:r>
          </a:p>
          <a:p>
            <a:pPr algn="just">
              <a:spcBef>
                <a:spcPct val="20000"/>
              </a:spcBef>
            </a:pPr>
            <a:endParaRPr lang="fr-FR" b="0" kern="0" dirty="0">
              <a:solidFill>
                <a:srgbClr val="666666"/>
              </a:solidFill>
              <a:latin typeface="+mn-lt"/>
            </a:endParaRPr>
          </a:p>
          <a:p>
            <a:pPr algn="just">
              <a:spcBef>
                <a:spcPct val="20000"/>
              </a:spcBef>
            </a:pPr>
            <a:r>
              <a:rPr lang="fr-FR" b="0" u="sng" kern="0" dirty="0">
                <a:solidFill>
                  <a:srgbClr val="666666"/>
                </a:solidFill>
                <a:latin typeface="+mn-lt"/>
              </a:rPr>
              <a:t>Méthode </a:t>
            </a:r>
            <a:r>
              <a:rPr lang="fr-FR" b="0" kern="0" dirty="0">
                <a:solidFill>
                  <a:srgbClr val="666666"/>
                </a:solidFill>
                <a:latin typeface="+mn-lt"/>
              </a:rPr>
              <a:t>: </a:t>
            </a:r>
          </a:p>
          <a:p>
            <a:pPr marL="457200" indent="-457200" algn="just">
              <a:spcBef>
                <a:spcPct val="20000"/>
              </a:spcBef>
              <a:buFont typeface="+mj-lt"/>
              <a:buAutoNum type="arabicPeriod"/>
            </a:pPr>
            <a:r>
              <a:rPr lang="fr-FR" sz="1600" b="0" kern="0" dirty="0">
                <a:solidFill>
                  <a:srgbClr val="666666"/>
                </a:solidFill>
                <a:latin typeface="+mn-lt"/>
              </a:rPr>
              <a:t>Imputation des valeurs manquantes par la moyenne.</a:t>
            </a:r>
          </a:p>
          <a:p>
            <a:pPr marL="457200" indent="-457200" algn="just">
              <a:spcBef>
                <a:spcPct val="20000"/>
              </a:spcBef>
              <a:buFont typeface="+mj-lt"/>
              <a:buAutoNum type="arabicPeriod"/>
            </a:pPr>
            <a:r>
              <a:rPr lang="fr-FR" sz="1600" b="0" kern="0" dirty="0">
                <a:solidFill>
                  <a:srgbClr val="666666"/>
                </a:solidFill>
                <a:latin typeface="+mn-lt"/>
              </a:rPr>
              <a:t>Chaque variable avec des valeurs manquantes sont traitée comme variable cible. Un apprentissage automatique modélise les relations entre la variable cible et les autres.</a:t>
            </a:r>
          </a:p>
          <a:p>
            <a:pPr marL="457200" indent="-457200" algn="just">
              <a:spcBef>
                <a:spcPct val="20000"/>
              </a:spcBef>
              <a:buFont typeface="+mj-lt"/>
              <a:buAutoNum type="arabicPeriod"/>
            </a:pPr>
            <a:r>
              <a:rPr lang="fr-FR" sz="1600" b="0" kern="0" dirty="0">
                <a:solidFill>
                  <a:srgbClr val="666666"/>
                </a:solidFill>
                <a:latin typeface="+mn-lt"/>
              </a:rPr>
              <a:t>La modélisation des relations est utilisée pour prédire les valeurs manquantes selon les autres variables. </a:t>
            </a:r>
          </a:p>
          <a:p>
            <a:pPr marL="457200" indent="-457200" algn="just">
              <a:spcBef>
                <a:spcPct val="20000"/>
              </a:spcBef>
              <a:buFont typeface="+mj-lt"/>
              <a:buAutoNum type="arabicPeriod"/>
            </a:pPr>
            <a:r>
              <a:rPr lang="fr-FR" sz="1600" b="0" kern="0" dirty="0">
                <a:solidFill>
                  <a:srgbClr val="666666"/>
                </a:solidFill>
                <a:latin typeface="+mn-lt"/>
              </a:rPr>
              <a:t>Répétition des deuxièmes et troisièmes étapes jusqu'à ce qu'il n'y ait plus de changements significatifs dans les valeurs imputées ou à partir d'un certain nombre d'itérations.</a:t>
            </a:r>
          </a:p>
          <a:p>
            <a:pPr marL="457200" indent="-457200" algn="just">
              <a:spcBef>
                <a:spcPct val="20000"/>
              </a:spcBef>
              <a:buFont typeface="+mj-lt"/>
              <a:buAutoNum type="arabicPeriod"/>
            </a:pPr>
            <a:endParaRPr lang="fr-FR" sz="1600" b="0" kern="0" dirty="0">
              <a:solidFill>
                <a:srgbClr val="666666"/>
              </a:solidFill>
              <a:latin typeface="+mn-lt"/>
            </a:endParaRPr>
          </a:p>
          <a:p>
            <a:pPr algn="just">
              <a:spcBef>
                <a:spcPct val="20000"/>
              </a:spcBef>
            </a:pPr>
            <a:r>
              <a:rPr lang="fr-FR" b="0" u="sng" kern="0" dirty="0">
                <a:solidFill>
                  <a:srgbClr val="666666"/>
                </a:solidFill>
                <a:latin typeface="+mn-lt"/>
              </a:rPr>
              <a:t>Préparation: </a:t>
            </a:r>
          </a:p>
          <a:p>
            <a:pPr algn="just">
              <a:spcBef>
                <a:spcPct val="20000"/>
              </a:spcBef>
            </a:pPr>
            <a:r>
              <a:rPr lang="fr-FR" b="0" kern="0" dirty="0">
                <a:solidFill>
                  <a:srgbClr val="666666"/>
                </a:solidFill>
                <a:latin typeface="+mn-lt"/>
              </a:rPr>
              <a:t>Binarisation de « pnns_groups_1 ».</a:t>
            </a:r>
          </a:p>
        </p:txBody>
      </p:sp>
      <p:sp>
        <p:nvSpPr>
          <p:cNvPr id="17" name="ZoneTexte 16">
            <a:extLst>
              <a:ext uri="{FF2B5EF4-FFF2-40B4-BE49-F238E27FC236}">
                <a16:creationId xmlns:a16="http://schemas.microsoft.com/office/drawing/2014/main" id="{36985B98-AA4A-AD3F-65EC-D76422E1A0F2}"/>
              </a:ext>
            </a:extLst>
          </p:cNvPr>
          <p:cNvSpPr txBox="1"/>
          <p:nvPr/>
        </p:nvSpPr>
        <p:spPr>
          <a:xfrm>
            <a:off x="4101683" y="437681"/>
            <a:ext cx="5034635" cy="369332"/>
          </a:xfrm>
          <a:prstGeom prst="rect">
            <a:avLst/>
          </a:prstGeom>
          <a:solidFill>
            <a:schemeClr val="bg1"/>
          </a:solidFill>
        </p:spPr>
        <p:txBody>
          <a:bodyPr wrap="square" rtlCol="0">
            <a:spAutoFit/>
          </a:bodyPr>
          <a:lstStyle/>
          <a:p>
            <a:pPr algn="ctr"/>
            <a:r>
              <a:rPr lang="fr-FR" dirty="0"/>
              <a:t>AVANT</a:t>
            </a:r>
          </a:p>
        </p:txBody>
      </p:sp>
      <p:sp>
        <p:nvSpPr>
          <p:cNvPr id="18" name="ZoneTexte 17">
            <a:extLst>
              <a:ext uri="{FF2B5EF4-FFF2-40B4-BE49-F238E27FC236}">
                <a16:creationId xmlns:a16="http://schemas.microsoft.com/office/drawing/2014/main" id="{927CB87A-00CB-6269-E0E1-B6351EB2DE77}"/>
              </a:ext>
            </a:extLst>
          </p:cNvPr>
          <p:cNvSpPr txBox="1"/>
          <p:nvPr/>
        </p:nvSpPr>
        <p:spPr>
          <a:xfrm>
            <a:off x="4101683" y="4008420"/>
            <a:ext cx="5034635" cy="369332"/>
          </a:xfrm>
          <a:prstGeom prst="rect">
            <a:avLst/>
          </a:prstGeom>
          <a:solidFill>
            <a:schemeClr val="bg1"/>
          </a:solidFill>
        </p:spPr>
        <p:txBody>
          <a:bodyPr wrap="square" rtlCol="0">
            <a:spAutoFit/>
          </a:bodyPr>
          <a:lstStyle/>
          <a:p>
            <a:pPr algn="ctr"/>
            <a:r>
              <a:rPr lang="fr-FR" dirty="0"/>
              <a:t>APRES</a:t>
            </a:r>
          </a:p>
        </p:txBody>
      </p:sp>
      <p:sp>
        <p:nvSpPr>
          <p:cNvPr id="19" name="Flèche : bas 18">
            <a:extLst>
              <a:ext uri="{FF2B5EF4-FFF2-40B4-BE49-F238E27FC236}">
                <a16:creationId xmlns:a16="http://schemas.microsoft.com/office/drawing/2014/main" id="{99B70314-4303-4150-1615-7619D93A7772}"/>
              </a:ext>
            </a:extLst>
          </p:cNvPr>
          <p:cNvSpPr/>
          <p:nvPr/>
        </p:nvSpPr>
        <p:spPr bwMode="auto">
          <a:xfrm>
            <a:off x="6395257" y="3429000"/>
            <a:ext cx="360040" cy="519188"/>
          </a:xfrm>
          <a:prstGeom prst="downArrow">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1" i="0" u="none" strike="noStrike" cap="none" normalizeH="0" baseline="0">
              <a:ln>
                <a:noFill/>
              </a:ln>
              <a:solidFill>
                <a:schemeClr val="tx1"/>
              </a:solidFill>
              <a:effectLst/>
              <a:latin typeface="Arial" charset="0"/>
            </a:endParaRPr>
          </a:p>
        </p:txBody>
      </p:sp>
      <p:pic>
        <p:nvPicPr>
          <p:cNvPr id="5" name="Image 4">
            <a:extLst>
              <a:ext uri="{FF2B5EF4-FFF2-40B4-BE49-F238E27FC236}">
                <a16:creationId xmlns:a16="http://schemas.microsoft.com/office/drawing/2014/main" id="{0D0E4FDF-5E3F-CF35-695C-4A68A7E6F380}"/>
              </a:ext>
            </a:extLst>
          </p:cNvPr>
          <p:cNvPicPr>
            <a:picLocks noChangeAspect="1"/>
          </p:cNvPicPr>
          <p:nvPr/>
        </p:nvPicPr>
        <p:blipFill>
          <a:blip r:embed="rId2"/>
          <a:stretch>
            <a:fillRect/>
          </a:stretch>
        </p:blipFill>
        <p:spPr>
          <a:xfrm>
            <a:off x="4101685" y="793804"/>
            <a:ext cx="5034634" cy="2350883"/>
          </a:xfrm>
          <a:prstGeom prst="rect">
            <a:avLst/>
          </a:prstGeom>
        </p:spPr>
      </p:pic>
      <p:pic>
        <p:nvPicPr>
          <p:cNvPr id="6" name="Image 5">
            <a:extLst>
              <a:ext uri="{FF2B5EF4-FFF2-40B4-BE49-F238E27FC236}">
                <a16:creationId xmlns:a16="http://schemas.microsoft.com/office/drawing/2014/main" id="{78E8B32A-943C-41A4-156D-0FB422BDBAFE}"/>
              </a:ext>
            </a:extLst>
          </p:cNvPr>
          <p:cNvPicPr>
            <a:picLocks noChangeAspect="1"/>
          </p:cNvPicPr>
          <p:nvPr/>
        </p:nvPicPr>
        <p:blipFill>
          <a:blip r:embed="rId3"/>
          <a:stretch>
            <a:fillRect/>
          </a:stretch>
        </p:blipFill>
        <p:spPr>
          <a:xfrm>
            <a:off x="4101682" y="4495658"/>
            <a:ext cx="5034636" cy="2362342"/>
          </a:xfrm>
          <a:prstGeom prst="rect">
            <a:avLst/>
          </a:prstGeom>
        </p:spPr>
      </p:pic>
    </p:spTree>
    <p:extLst>
      <p:ext uri="{BB962C8B-B14F-4D97-AF65-F5344CB8AC3E}">
        <p14:creationId xmlns:p14="http://schemas.microsoft.com/office/powerpoint/2010/main" val="4032750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1908175" y="476672"/>
            <a:ext cx="6707188" cy="299558"/>
          </a:xfrm>
        </p:spPr>
        <p:txBody>
          <a:bodyPr/>
          <a:lstStyle/>
          <a:p>
            <a:r>
              <a:rPr lang="fr-FR" dirty="0"/>
              <a:t>ACP : Analyse en Composante Principale</a:t>
            </a:r>
            <a:br>
              <a:rPr lang="fr-FR" b="1" i="0" dirty="0">
                <a:effectLst/>
                <a:highlight>
                  <a:srgbClr val="FFFFFF"/>
                </a:highlight>
                <a:latin typeface="system-ui"/>
              </a:rPr>
            </a:br>
            <a:endParaRPr lang="fr-FR" dirty="0"/>
          </a:p>
        </p:txBody>
      </p:sp>
      <p:sp>
        <p:nvSpPr>
          <p:cNvPr id="3" name="Espace réservé du contenu 2">
            <a:extLst>
              <a:ext uri="{FF2B5EF4-FFF2-40B4-BE49-F238E27FC236}">
                <a16:creationId xmlns:a16="http://schemas.microsoft.com/office/drawing/2014/main" id="{DDE3B920-AD94-3D6C-2B5F-29AD5AB587D6}"/>
              </a:ext>
            </a:extLst>
          </p:cNvPr>
          <p:cNvSpPr>
            <a:spLocks noGrp="1"/>
          </p:cNvSpPr>
          <p:nvPr>
            <p:ph idx="1"/>
          </p:nvPr>
        </p:nvSpPr>
        <p:spPr>
          <a:xfrm>
            <a:off x="1908175" y="908720"/>
            <a:ext cx="7235825" cy="5832648"/>
          </a:xfrm>
        </p:spPr>
        <p:txBody>
          <a:bodyPr/>
          <a:lstStyle/>
          <a:p>
            <a:pPr marL="0" indent="0">
              <a:buNone/>
            </a:pPr>
            <a:r>
              <a:rPr lang="fr-FR" b="0" u="sng" kern="0" dirty="0">
                <a:solidFill>
                  <a:srgbClr val="666666"/>
                </a:solidFill>
                <a:latin typeface="+mn-lt"/>
              </a:rPr>
              <a:t>Méthode </a:t>
            </a:r>
            <a:r>
              <a:rPr lang="fr-FR" b="0" kern="0" dirty="0">
                <a:solidFill>
                  <a:srgbClr val="666666"/>
                </a:solidFill>
                <a:latin typeface="+mn-lt"/>
              </a:rPr>
              <a:t>: </a:t>
            </a:r>
          </a:p>
          <a:p>
            <a:pPr marL="0" indent="0" algn="just">
              <a:buNone/>
            </a:pPr>
            <a:r>
              <a:rPr lang="fr-FR" sz="1800" dirty="0"/>
              <a:t>Consiste à transformer des </a:t>
            </a:r>
            <a:r>
              <a:rPr lang="fr-FR" sz="1800" b="1" dirty="0"/>
              <a:t>variables quantitatives </a:t>
            </a:r>
            <a:r>
              <a:rPr lang="fr-FR" sz="1800" dirty="0"/>
              <a:t>en nouvelles variables (combinaisons linéaires des variables initiales qui maximisent la variance des données), nommées « composantes principales » ou axes principaux. Elle permet de résumer l'information en réduisant le nombre de variables.</a:t>
            </a:r>
          </a:p>
          <a:p>
            <a:pPr marL="0" indent="0" algn="just">
              <a:buNone/>
            </a:pPr>
            <a:endParaRPr lang="fr-FR" sz="1400" b="0" i="0" dirty="0">
              <a:effectLst/>
              <a:highlight>
                <a:srgbClr val="FFFFFF"/>
              </a:highlight>
              <a:latin typeface="system-ui"/>
            </a:endParaRPr>
          </a:p>
          <a:p>
            <a:pPr marL="0" indent="0" algn="just">
              <a:buNone/>
            </a:pPr>
            <a:r>
              <a:rPr lang="fr-FR" u="sng" dirty="0"/>
              <a:t>Préparation: </a:t>
            </a:r>
          </a:p>
          <a:p>
            <a:pPr marL="0" indent="0" algn="just">
              <a:buNone/>
            </a:pPr>
            <a:r>
              <a:rPr lang="fr-FR" sz="1800" dirty="0"/>
              <a:t>Normalisation des données car il est essentiel de centrer-réduire les données (moyenne égale à 0 et écart-type à 1 pour toutes les variables) afin que chaque variable ait le même poids.</a:t>
            </a:r>
          </a:p>
          <a:p>
            <a:pPr marL="0" indent="0" algn="l">
              <a:buNone/>
            </a:pPr>
            <a:endParaRPr lang="fr-FR" sz="1800" dirty="0"/>
          </a:p>
          <a:p>
            <a:pPr marL="0" indent="0">
              <a:buNone/>
            </a:pPr>
            <a:r>
              <a:rPr lang="fr-FR" u="sng" dirty="0"/>
              <a:t>Sélection des composantes :</a:t>
            </a:r>
          </a:p>
          <a:p>
            <a:pPr marL="0" indent="0" algn="l">
              <a:buNone/>
            </a:pPr>
            <a:r>
              <a:rPr lang="fr-FR" sz="1800" dirty="0"/>
              <a:t>Les trois premières composantes expliquent</a:t>
            </a:r>
          </a:p>
          <a:p>
            <a:pPr marL="0" indent="0" algn="l">
              <a:buNone/>
            </a:pPr>
            <a:r>
              <a:rPr lang="fr-FR" sz="1800" dirty="0"/>
              <a:t>plus de 70% de la variance des données.</a:t>
            </a:r>
          </a:p>
          <a:p>
            <a:pPr marL="0" indent="0" algn="l">
              <a:buNone/>
            </a:pPr>
            <a:endParaRPr lang="fr-FR" sz="1800" dirty="0"/>
          </a:p>
          <a:p>
            <a:pPr marL="0" indent="0" algn="l">
              <a:buNone/>
            </a:pPr>
            <a:r>
              <a:rPr lang="fr-FR" sz="1800" dirty="0"/>
              <a:t>Nous analyserons donc ces trois premières </a:t>
            </a:r>
          </a:p>
          <a:p>
            <a:pPr marL="0" indent="0" algn="l">
              <a:buNone/>
            </a:pPr>
            <a:r>
              <a:rPr lang="fr-FR" sz="1800" dirty="0"/>
              <a:t>composantes.</a:t>
            </a:r>
            <a:endParaRPr lang="fr-FR" sz="1600" dirty="0"/>
          </a:p>
        </p:txBody>
      </p:sp>
      <p:pic>
        <p:nvPicPr>
          <p:cNvPr id="6" name="Image 5">
            <a:extLst>
              <a:ext uri="{FF2B5EF4-FFF2-40B4-BE49-F238E27FC236}">
                <a16:creationId xmlns:a16="http://schemas.microsoft.com/office/drawing/2014/main" id="{7C5BFDE5-36A8-5F94-718C-1617414C5E41}"/>
              </a:ext>
            </a:extLst>
          </p:cNvPr>
          <p:cNvPicPr>
            <a:picLocks noChangeAspect="1"/>
          </p:cNvPicPr>
          <p:nvPr/>
        </p:nvPicPr>
        <p:blipFill>
          <a:blip r:embed="rId2"/>
          <a:stretch>
            <a:fillRect/>
          </a:stretch>
        </p:blipFill>
        <p:spPr>
          <a:xfrm>
            <a:off x="5837459" y="4221088"/>
            <a:ext cx="3330284" cy="2636912"/>
          </a:xfrm>
          <a:prstGeom prst="rect">
            <a:avLst/>
          </a:prstGeom>
        </p:spPr>
      </p:pic>
    </p:spTree>
    <p:extLst>
      <p:ext uri="{BB962C8B-B14F-4D97-AF65-F5344CB8AC3E}">
        <p14:creationId xmlns:p14="http://schemas.microsoft.com/office/powerpoint/2010/main" val="59992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3B920-AD94-3D6C-2B5F-29AD5AB587D6}"/>
              </a:ext>
            </a:extLst>
          </p:cNvPr>
          <p:cNvSpPr>
            <a:spLocks noGrp="1"/>
          </p:cNvSpPr>
          <p:nvPr>
            <p:ph idx="1"/>
          </p:nvPr>
        </p:nvSpPr>
        <p:spPr>
          <a:xfrm>
            <a:off x="1908175" y="144385"/>
            <a:ext cx="7235825" cy="5300839"/>
          </a:xfrm>
        </p:spPr>
        <p:txBody>
          <a:bodyPr/>
          <a:lstStyle/>
          <a:p>
            <a:pPr marL="0" indent="0">
              <a:buNone/>
            </a:pPr>
            <a:r>
              <a:rPr lang="fr-FR" b="0" u="sng" kern="0" dirty="0">
                <a:solidFill>
                  <a:srgbClr val="666666"/>
                </a:solidFill>
                <a:latin typeface="+mn-lt"/>
              </a:rPr>
              <a:t>Matrice et cercles de corrélations</a:t>
            </a:r>
            <a:r>
              <a:rPr lang="fr-FR" b="0" kern="0" dirty="0">
                <a:solidFill>
                  <a:srgbClr val="666666"/>
                </a:solidFill>
                <a:latin typeface="+mn-lt"/>
              </a:rPr>
              <a:t>: </a:t>
            </a:r>
          </a:p>
        </p:txBody>
      </p:sp>
      <p:pic>
        <p:nvPicPr>
          <p:cNvPr id="13" name="Image 12">
            <a:extLst>
              <a:ext uri="{FF2B5EF4-FFF2-40B4-BE49-F238E27FC236}">
                <a16:creationId xmlns:a16="http://schemas.microsoft.com/office/drawing/2014/main" id="{5E531846-12C8-A997-DA4A-44BBC3434443}"/>
              </a:ext>
            </a:extLst>
          </p:cNvPr>
          <p:cNvPicPr>
            <a:picLocks noChangeAspect="1"/>
          </p:cNvPicPr>
          <p:nvPr/>
        </p:nvPicPr>
        <p:blipFill>
          <a:blip r:embed="rId2"/>
          <a:stretch>
            <a:fillRect/>
          </a:stretch>
        </p:blipFill>
        <p:spPr>
          <a:xfrm>
            <a:off x="1835696" y="548680"/>
            <a:ext cx="7296073" cy="2447581"/>
          </a:xfrm>
          <a:prstGeom prst="rect">
            <a:avLst/>
          </a:prstGeom>
        </p:spPr>
      </p:pic>
      <p:pic>
        <p:nvPicPr>
          <p:cNvPr id="17" name="Image 16">
            <a:extLst>
              <a:ext uri="{FF2B5EF4-FFF2-40B4-BE49-F238E27FC236}">
                <a16:creationId xmlns:a16="http://schemas.microsoft.com/office/drawing/2014/main" id="{8E7DC652-6BB8-2477-1123-9F57A277924F}"/>
              </a:ext>
            </a:extLst>
          </p:cNvPr>
          <p:cNvPicPr>
            <a:picLocks noChangeAspect="1"/>
          </p:cNvPicPr>
          <p:nvPr/>
        </p:nvPicPr>
        <p:blipFill>
          <a:blip r:embed="rId3"/>
          <a:stretch>
            <a:fillRect/>
          </a:stretch>
        </p:blipFill>
        <p:spPr>
          <a:xfrm>
            <a:off x="1835696" y="3351741"/>
            <a:ext cx="3519998" cy="3484748"/>
          </a:xfrm>
          <a:prstGeom prst="rect">
            <a:avLst/>
          </a:prstGeom>
        </p:spPr>
      </p:pic>
      <p:pic>
        <p:nvPicPr>
          <p:cNvPr id="19" name="Image 18">
            <a:extLst>
              <a:ext uri="{FF2B5EF4-FFF2-40B4-BE49-F238E27FC236}">
                <a16:creationId xmlns:a16="http://schemas.microsoft.com/office/drawing/2014/main" id="{890AD79F-9478-4C47-3898-AC896A1BE9CF}"/>
              </a:ext>
            </a:extLst>
          </p:cNvPr>
          <p:cNvPicPr>
            <a:picLocks noChangeAspect="1"/>
          </p:cNvPicPr>
          <p:nvPr/>
        </p:nvPicPr>
        <p:blipFill>
          <a:blip r:embed="rId4"/>
          <a:stretch>
            <a:fillRect/>
          </a:stretch>
        </p:blipFill>
        <p:spPr>
          <a:xfrm>
            <a:off x="5591467" y="3351741"/>
            <a:ext cx="3540302" cy="3484748"/>
          </a:xfrm>
          <a:prstGeom prst="rect">
            <a:avLst/>
          </a:prstGeom>
        </p:spPr>
      </p:pic>
    </p:spTree>
    <p:extLst>
      <p:ext uri="{BB962C8B-B14F-4D97-AF65-F5344CB8AC3E}">
        <p14:creationId xmlns:p14="http://schemas.microsoft.com/office/powerpoint/2010/main" val="206655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3B920-AD94-3D6C-2B5F-29AD5AB587D6}"/>
              </a:ext>
            </a:extLst>
          </p:cNvPr>
          <p:cNvSpPr>
            <a:spLocks noGrp="1"/>
          </p:cNvSpPr>
          <p:nvPr>
            <p:ph idx="1"/>
          </p:nvPr>
        </p:nvSpPr>
        <p:spPr>
          <a:xfrm>
            <a:off x="1908175" y="144385"/>
            <a:ext cx="7235825" cy="5300839"/>
          </a:xfrm>
        </p:spPr>
        <p:txBody>
          <a:bodyPr/>
          <a:lstStyle/>
          <a:p>
            <a:pPr marL="0" indent="0">
              <a:buNone/>
            </a:pPr>
            <a:r>
              <a:rPr lang="fr-FR" b="0" u="sng" kern="0" dirty="0">
                <a:solidFill>
                  <a:srgbClr val="666666"/>
                </a:solidFill>
                <a:latin typeface="+mn-lt"/>
              </a:rPr>
              <a:t>Interprétation</a:t>
            </a:r>
            <a:r>
              <a:rPr lang="fr-FR" b="0" kern="0" dirty="0">
                <a:solidFill>
                  <a:srgbClr val="666666"/>
                </a:solidFill>
                <a:latin typeface="+mn-lt"/>
              </a:rPr>
              <a:t>: </a:t>
            </a:r>
          </a:p>
          <a:p>
            <a:pPr algn="just">
              <a:buFont typeface="Arial" panose="020B0604020202020204" pitchFamily="34" charset="0"/>
              <a:buChar char="•"/>
            </a:pPr>
            <a:r>
              <a:rPr lang="fr-FR" sz="1800" dirty="0"/>
              <a:t>Pour l'axe F1, on voit que les variables liées aux graisses, celle de l'énergie et celle du </a:t>
            </a:r>
            <a:r>
              <a:rPr lang="fr-FR" sz="1800" dirty="0" err="1"/>
              <a:t>nutriscore</a:t>
            </a:r>
            <a:r>
              <a:rPr lang="fr-FR" sz="1800" dirty="0"/>
              <a:t> sont positivement corrélées à F1.</a:t>
            </a:r>
          </a:p>
          <a:p>
            <a:pPr algn="just">
              <a:buFont typeface="Arial" panose="020B0604020202020204" pitchFamily="34" charset="0"/>
              <a:buChar char="•"/>
            </a:pPr>
            <a:r>
              <a:rPr lang="fr-FR" sz="1800" dirty="0"/>
              <a:t>Pour l'axe F2, on voit que les variables liées aux sucres et carbohydrates sont les plus négativement corrélées à F2.</a:t>
            </a:r>
          </a:p>
          <a:p>
            <a:pPr algn="just">
              <a:buFont typeface="Arial" panose="020B0604020202020204" pitchFamily="34" charset="0"/>
              <a:buChar char="•"/>
            </a:pPr>
            <a:r>
              <a:rPr lang="fr-FR" sz="1800" dirty="0"/>
              <a:t>Pour l'axe F3, on voit que la variable liée au sel est la plus positivement corrélée à F3.</a:t>
            </a:r>
          </a:p>
          <a:p>
            <a:pPr algn="just">
              <a:buFont typeface="Arial" panose="020B0604020202020204" pitchFamily="34" charset="0"/>
              <a:buChar char="•"/>
            </a:pPr>
            <a:endParaRPr lang="fr-FR" sz="1800" dirty="0"/>
          </a:p>
          <a:p>
            <a:pPr marL="0" indent="0">
              <a:buNone/>
            </a:pPr>
            <a:r>
              <a:rPr lang="fr-FR" u="sng" dirty="0"/>
              <a:t>Projection des individus :</a:t>
            </a:r>
          </a:p>
        </p:txBody>
      </p:sp>
      <p:pic>
        <p:nvPicPr>
          <p:cNvPr id="4" name="Image 3">
            <a:extLst>
              <a:ext uri="{FF2B5EF4-FFF2-40B4-BE49-F238E27FC236}">
                <a16:creationId xmlns:a16="http://schemas.microsoft.com/office/drawing/2014/main" id="{A4E71219-95F2-9320-0FD4-749B9364BBB0}"/>
              </a:ext>
            </a:extLst>
          </p:cNvPr>
          <p:cNvPicPr>
            <a:picLocks noChangeAspect="1"/>
          </p:cNvPicPr>
          <p:nvPr/>
        </p:nvPicPr>
        <p:blipFill>
          <a:blip r:embed="rId2"/>
          <a:stretch>
            <a:fillRect/>
          </a:stretch>
        </p:blipFill>
        <p:spPr>
          <a:xfrm>
            <a:off x="0" y="3273156"/>
            <a:ext cx="3956224" cy="3584844"/>
          </a:xfrm>
          <a:prstGeom prst="rect">
            <a:avLst/>
          </a:prstGeom>
        </p:spPr>
      </p:pic>
      <p:pic>
        <p:nvPicPr>
          <p:cNvPr id="6" name="Image 5">
            <a:extLst>
              <a:ext uri="{FF2B5EF4-FFF2-40B4-BE49-F238E27FC236}">
                <a16:creationId xmlns:a16="http://schemas.microsoft.com/office/drawing/2014/main" id="{7872F55A-30B8-35A2-DC38-D1062101C3BB}"/>
              </a:ext>
            </a:extLst>
          </p:cNvPr>
          <p:cNvPicPr>
            <a:picLocks noChangeAspect="1"/>
          </p:cNvPicPr>
          <p:nvPr/>
        </p:nvPicPr>
        <p:blipFill>
          <a:blip r:embed="rId3"/>
          <a:stretch>
            <a:fillRect/>
          </a:stretch>
        </p:blipFill>
        <p:spPr>
          <a:xfrm>
            <a:off x="4521061" y="3263344"/>
            <a:ext cx="4041373" cy="3604468"/>
          </a:xfrm>
          <a:prstGeom prst="rect">
            <a:avLst/>
          </a:prstGeom>
        </p:spPr>
      </p:pic>
    </p:spTree>
    <p:extLst>
      <p:ext uri="{BB962C8B-B14F-4D97-AF65-F5344CB8AC3E}">
        <p14:creationId xmlns:p14="http://schemas.microsoft.com/office/powerpoint/2010/main" val="118909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27088" y="0"/>
            <a:ext cx="6769100" cy="982663"/>
          </a:xfrm>
        </p:spPr>
        <p:txBody>
          <a:bodyPr/>
          <a:lstStyle/>
          <a:p>
            <a:r>
              <a:rPr lang="fr-FR" dirty="0"/>
              <a:t>Conclusion</a:t>
            </a:r>
            <a:endParaRPr lang="uk-UA" dirty="0"/>
          </a:p>
        </p:txBody>
      </p:sp>
      <p:sp>
        <p:nvSpPr>
          <p:cNvPr id="36867" name="Rectangle 3"/>
          <p:cNvSpPr>
            <a:spLocks noGrp="1" noChangeArrowheads="1"/>
          </p:cNvSpPr>
          <p:nvPr>
            <p:ph type="body" idx="1"/>
          </p:nvPr>
        </p:nvSpPr>
        <p:spPr>
          <a:xfrm>
            <a:off x="467544" y="692697"/>
            <a:ext cx="6840760" cy="5831928"/>
          </a:xfrm>
        </p:spPr>
        <p:txBody>
          <a:bodyPr/>
          <a:lstStyle/>
          <a:p>
            <a:pPr marL="0" indent="0" algn="just">
              <a:lnSpc>
                <a:spcPct val="90000"/>
              </a:lnSpc>
              <a:buNone/>
            </a:pPr>
            <a:endParaRPr lang="en-US" altLang="ko-KR" dirty="0">
              <a:ea typeface="굴림" charset="-127"/>
            </a:endParaRPr>
          </a:p>
          <a:p>
            <a:pPr algn="just"/>
            <a:r>
              <a:rPr lang="fr-FR" dirty="0">
                <a:ea typeface="굴림" charset="-127"/>
              </a:rPr>
              <a:t>La base de données Open Food </a:t>
            </a:r>
            <a:r>
              <a:rPr lang="fr-FR" dirty="0" err="1">
                <a:ea typeface="굴림" charset="-127"/>
              </a:rPr>
              <a:t>Facts</a:t>
            </a:r>
            <a:r>
              <a:rPr lang="fr-FR" dirty="0">
                <a:ea typeface="굴림" charset="-127"/>
              </a:rPr>
              <a:t> contient beaucoup de valeurs manquantes et aberrantes.</a:t>
            </a:r>
          </a:p>
          <a:p>
            <a:pPr algn="just"/>
            <a:endParaRPr lang="fr-FR" dirty="0">
              <a:ea typeface="굴림" charset="-127"/>
            </a:endParaRPr>
          </a:p>
          <a:p>
            <a:pPr algn="just"/>
            <a:r>
              <a:rPr lang="fr-FR" dirty="0">
                <a:ea typeface="굴림" charset="-127"/>
              </a:rPr>
              <a:t>Après notre étude de faisabilité, il apparait possible de l’améliorer de façon automatique : </a:t>
            </a:r>
          </a:p>
          <a:p>
            <a:pPr lvl="1" algn="just"/>
            <a:r>
              <a:rPr lang="fr-FR" dirty="0">
                <a:ea typeface="굴림" charset="-127"/>
              </a:rPr>
              <a:t>En bornant la saisie de certaines variables</a:t>
            </a:r>
          </a:p>
          <a:p>
            <a:pPr lvl="1" algn="just"/>
            <a:r>
              <a:rPr lang="fr-FR" dirty="0">
                <a:ea typeface="굴림" charset="-127"/>
              </a:rPr>
              <a:t>En auto-complétant une des variables identiques</a:t>
            </a:r>
          </a:p>
          <a:p>
            <a:pPr lvl="1" algn="just"/>
            <a:r>
              <a:rPr lang="fr-FR" dirty="0">
                <a:ea typeface="굴림" charset="-127"/>
              </a:rPr>
              <a:t>En suggérant des valeurs pour les variables  en fonction de leur groupe pnns_1 par exemple en utilisant l’imputation par la médiane pour les variables non corrélées ou le KNN imputer pour les autres,</a:t>
            </a:r>
          </a:p>
          <a:p>
            <a:pPr marL="457200" lvl="1" indent="0" algn="just">
              <a:buNone/>
            </a:pPr>
            <a:r>
              <a:rPr lang="fr-FR" dirty="0">
                <a:ea typeface="굴림" charset="-127"/>
              </a:rPr>
              <a:t>	</a:t>
            </a:r>
          </a:p>
          <a:p>
            <a:pPr algn="just"/>
            <a:r>
              <a:rPr lang="fr-FR" dirty="0">
                <a:ea typeface="굴림" charset="-127"/>
              </a:rPr>
              <a:t>Il est en effet possible avec un nombre d’informations limité de pouvoir prédire le groupe pnns_1 d’un produit et donc de pouvoir suggérer des valeurs de variables respectant ces groupes,</a:t>
            </a:r>
          </a:p>
        </p:txBody>
      </p:sp>
    </p:spTree>
    <p:extLst>
      <p:ext uri="{BB962C8B-B14F-4D97-AF65-F5344CB8AC3E}">
        <p14:creationId xmlns:p14="http://schemas.microsoft.com/office/powerpoint/2010/main" val="2804110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27088" y="333375"/>
            <a:ext cx="6769100" cy="649288"/>
          </a:xfrm>
        </p:spPr>
        <p:txBody>
          <a:bodyPr/>
          <a:lstStyle/>
          <a:p>
            <a:r>
              <a:rPr lang="fr-FR" dirty="0"/>
              <a:t>Contexte de l’analyse</a:t>
            </a:r>
            <a:br>
              <a:rPr lang="fr-FR" sz="3200" dirty="0">
                <a:solidFill>
                  <a:schemeClr val="lt1"/>
                </a:solidFill>
                <a:latin typeface="Rockwell"/>
                <a:sym typeface="Rockwell"/>
              </a:rPr>
            </a:br>
            <a:endParaRPr lang="uk-UA" dirty="0"/>
          </a:p>
        </p:txBody>
      </p:sp>
      <p:sp>
        <p:nvSpPr>
          <p:cNvPr id="36867" name="Rectangle 3"/>
          <p:cNvSpPr>
            <a:spLocks noGrp="1" noChangeArrowheads="1"/>
          </p:cNvSpPr>
          <p:nvPr>
            <p:ph type="body" idx="1"/>
          </p:nvPr>
        </p:nvSpPr>
        <p:spPr>
          <a:xfrm>
            <a:off x="467544" y="692697"/>
            <a:ext cx="6840760" cy="5831928"/>
          </a:xfrm>
        </p:spPr>
        <p:txBody>
          <a:bodyPr/>
          <a:lstStyle/>
          <a:p>
            <a:pPr marL="0" indent="0" algn="just">
              <a:lnSpc>
                <a:spcPct val="90000"/>
              </a:lnSpc>
              <a:buNone/>
            </a:pPr>
            <a:endParaRPr lang="en-US" altLang="ko-KR" dirty="0">
              <a:ea typeface="굴림" charset="-127"/>
            </a:endParaRPr>
          </a:p>
          <a:p>
            <a:pPr algn="just"/>
            <a:r>
              <a:rPr lang="fr-FR" dirty="0">
                <a:ea typeface="굴림" charset="-127"/>
              </a:rPr>
              <a:t>L'agence Santé publique France souhaite améliorer sa base de données Open Food </a:t>
            </a:r>
            <a:r>
              <a:rPr lang="fr-FR" dirty="0" err="1">
                <a:ea typeface="굴림" charset="-127"/>
              </a:rPr>
              <a:t>Facts</a:t>
            </a:r>
            <a:r>
              <a:rPr lang="fr-FR" dirty="0">
                <a:ea typeface="굴림" charset="-127"/>
              </a:rPr>
              <a:t> permettant à tous de connaitre la qualité nutritionnelle des produits.</a:t>
            </a:r>
          </a:p>
          <a:p>
            <a:pPr algn="just"/>
            <a:r>
              <a:rPr lang="fr-FR" dirty="0">
                <a:ea typeface="굴림" charset="-127"/>
              </a:rPr>
              <a:t>Pour ajouter un produit à cette base open source, il est nécessaire de remplir de nombreux champs textuels et numériques, ce qui peut conduire à des erreurs de saisie et à des valeurs manquantes.</a:t>
            </a:r>
          </a:p>
          <a:p>
            <a:pPr algn="just"/>
            <a:r>
              <a:rPr lang="fr-FR" dirty="0">
                <a:ea typeface="굴림" charset="-127"/>
              </a:rPr>
              <a:t>L'agence Santé publique France confie à notre entreprise la création d'un système de suggestion ou d'</a:t>
            </a:r>
            <a:r>
              <a:rPr lang="fr-FR" dirty="0" err="1">
                <a:ea typeface="굴림" charset="-127"/>
              </a:rPr>
              <a:t>auto-complétion</a:t>
            </a:r>
            <a:r>
              <a:rPr lang="fr-FR" dirty="0">
                <a:ea typeface="굴림" charset="-127"/>
              </a:rPr>
              <a:t> pour aider les usagers à remplir plus efficacement la base de données, même si cette dernière venait à être légèrement modifiée.</a:t>
            </a:r>
          </a:p>
          <a:p>
            <a:pPr algn="just"/>
            <a:endParaRPr lang="fr-FR" dirty="0">
              <a:ea typeface="굴림" charset="-127"/>
            </a:endParaRPr>
          </a:p>
          <a:p>
            <a:pPr algn="just"/>
            <a:r>
              <a:rPr lang="fr-FR" b="1" u="sng" dirty="0">
                <a:ea typeface="굴림" charset="-127"/>
              </a:rPr>
              <a:t>Notre objectif </a:t>
            </a:r>
            <a:r>
              <a:rPr lang="fr-FR" dirty="0">
                <a:ea typeface="굴림" charset="-127"/>
              </a:rPr>
              <a:t>: nettoyer et explorer les données en interne afin de déterminer la faisabilité de cette idée d'applications.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0"/>
            <a:ext cx="7956376" cy="692697"/>
          </a:xfrm>
        </p:spPr>
        <p:txBody>
          <a:bodyPr/>
          <a:lstStyle/>
          <a:p>
            <a:r>
              <a:rPr lang="fr-FR" sz="2800" dirty="0"/>
              <a:t>RGPD (Règlement Général sur la Protection des Données)</a:t>
            </a:r>
            <a:endParaRPr lang="uk-UA" sz="2800" dirty="0"/>
          </a:p>
        </p:txBody>
      </p:sp>
      <p:sp>
        <p:nvSpPr>
          <p:cNvPr id="36867" name="Rectangle 3"/>
          <p:cNvSpPr>
            <a:spLocks noGrp="1" noChangeArrowheads="1"/>
          </p:cNvSpPr>
          <p:nvPr>
            <p:ph type="body" idx="1"/>
          </p:nvPr>
        </p:nvSpPr>
        <p:spPr>
          <a:xfrm>
            <a:off x="0" y="692697"/>
            <a:ext cx="7308304" cy="5831928"/>
          </a:xfrm>
        </p:spPr>
        <p:txBody>
          <a:bodyPr/>
          <a:lstStyle/>
          <a:p>
            <a:pPr marL="0" indent="0" algn="just">
              <a:lnSpc>
                <a:spcPct val="90000"/>
              </a:lnSpc>
              <a:buNone/>
            </a:pPr>
            <a:r>
              <a:rPr lang="en-US" altLang="ko-KR" dirty="0">
                <a:ea typeface="굴림" charset="-127"/>
              </a:rPr>
              <a:t>Notre </a:t>
            </a:r>
            <a:r>
              <a:rPr lang="en-US" altLang="ko-KR" dirty="0" err="1">
                <a:ea typeface="굴림" charset="-127"/>
              </a:rPr>
              <a:t>analyse</a:t>
            </a:r>
            <a:r>
              <a:rPr lang="en-US" altLang="ko-KR" dirty="0">
                <a:ea typeface="굴림" charset="-127"/>
              </a:rPr>
              <a:t> </a:t>
            </a:r>
            <a:r>
              <a:rPr lang="en-US" altLang="ko-KR" dirty="0" err="1">
                <a:ea typeface="굴림" charset="-127"/>
              </a:rPr>
              <a:t>n’a</a:t>
            </a:r>
            <a:r>
              <a:rPr lang="en-US" altLang="ko-KR" dirty="0">
                <a:ea typeface="굴림" charset="-127"/>
              </a:rPr>
              <a:t> pas </a:t>
            </a:r>
            <a:r>
              <a:rPr lang="en-US" altLang="ko-KR" dirty="0" err="1">
                <a:ea typeface="굴림" charset="-127"/>
              </a:rPr>
              <a:t>eu</a:t>
            </a:r>
            <a:r>
              <a:rPr lang="en-US" altLang="ko-KR" dirty="0">
                <a:ea typeface="굴림" charset="-127"/>
              </a:rPr>
              <a:t> </a:t>
            </a:r>
            <a:r>
              <a:rPr lang="en-US" altLang="ko-KR" dirty="0" err="1">
                <a:ea typeface="굴림" charset="-127"/>
              </a:rPr>
              <a:t>besoin</a:t>
            </a:r>
            <a:r>
              <a:rPr lang="en-US" altLang="ko-KR" dirty="0">
                <a:ea typeface="굴림" charset="-127"/>
              </a:rPr>
              <a:t> de se conformer à la RGPD </a:t>
            </a:r>
            <a:r>
              <a:rPr lang="en-US" altLang="ko-KR" dirty="0" err="1">
                <a:ea typeface="굴림" charset="-127"/>
              </a:rPr>
              <a:t>puisque</a:t>
            </a:r>
            <a:r>
              <a:rPr lang="en-US" altLang="ko-KR" dirty="0">
                <a:ea typeface="굴림" charset="-127"/>
              </a:rPr>
              <a:t> nous </a:t>
            </a:r>
            <a:r>
              <a:rPr lang="en-US" altLang="ko-KR" dirty="0" err="1">
                <a:ea typeface="굴림" charset="-127"/>
              </a:rPr>
              <a:t>n’avons</a:t>
            </a:r>
            <a:r>
              <a:rPr lang="en-US" altLang="ko-KR" dirty="0">
                <a:ea typeface="굴림" charset="-127"/>
              </a:rPr>
              <a:t> pas </a:t>
            </a:r>
            <a:r>
              <a:rPr lang="en-US" altLang="ko-KR" dirty="0" err="1">
                <a:ea typeface="굴림" charset="-127"/>
              </a:rPr>
              <a:t>traités</a:t>
            </a:r>
            <a:r>
              <a:rPr lang="en-US" altLang="ko-KR" dirty="0">
                <a:ea typeface="굴림" charset="-127"/>
              </a:rPr>
              <a:t> de données </a:t>
            </a:r>
            <a:r>
              <a:rPr lang="en-US" altLang="ko-KR" dirty="0" err="1">
                <a:ea typeface="굴림" charset="-127"/>
              </a:rPr>
              <a:t>personnelles</a:t>
            </a:r>
            <a:r>
              <a:rPr lang="en-US" altLang="ko-KR" dirty="0">
                <a:ea typeface="굴림" charset="-127"/>
              </a:rPr>
              <a:t> : </a:t>
            </a:r>
            <a:r>
              <a:rPr lang="en-US" altLang="ko-KR" dirty="0" err="1">
                <a:ea typeface="굴림" charset="-127"/>
              </a:rPr>
              <a:t>c’est</a:t>
            </a:r>
            <a:r>
              <a:rPr lang="en-US" altLang="ko-KR" dirty="0">
                <a:ea typeface="굴림" charset="-127"/>
              </a:rPr>
              <a:t> à dire </a:t>
            </a:r>
            <a:r>
              <a:rPr lang="fr-FR" dirty="0">
                <a:ea typeface="굴림" charset="-127"/>
              </a:rPr>
              <a:t>« toute information se rapportant à une personne physique identifiée ou identifiable »)</a:t>
            </a:r>
            <a:r>
              <a:rPr lang="en-US" altLang="ko-KR" dirty="0">
                <a:ea typeface="굴림" charset="-127"/>
              </a:rPr>
              <a:t>. </a:t>
            </a:r>
          </a:p>
          <a:p>
            <a:pPr marL="0" indent="0" algn="just">
              <a:lnSpc>
                <a:spcPct val="90000"/>
              </a:lnSpc>
              <a:buNone/>
            </a:pPr>
            <a:endParaRPr lang="en-US" altLang="ko-KR" sz="1800" dirty="0">
              <a:ea typeface="굴림" charset="-127"/>
            </a:endParaRPr>
          </a:p>
          <a:p>
            <a:pPr marL="0" indent="0" algn="just">
              <a:lnSpc>
                <a:spcPct val="90000"/>
              </a:lnSpc>
              <a:buNone/>
            </a:pPr>
            <a:r>
              <a:rPr lang="en-US" altLang="ko-KR" sz="1800" dirty="0">
                <a:ea typeface="굴림" charset="-127"/>
              </a:rPr>
              <a:t>Pour rappel, les 5 grands principes de la RGPD </a:t>
            </a:r>
            <a:r>
              <a:rPr lang="en-US" altLang="ko-KR" sz="1800" dirty="0" err="1">
                <a:ea typeface="굴림" charset="-127"/>
              </a:rPr>
              <a:t>sont</a:t>
            </a:r>
            <a:r>
              <a:rPr lang="en-US" altLang="ko-KR" sz="1800" dirty="0">
                <a:ea typeface="굴림" charset="-127"/>
              </a:rPr>
              <a:t>  :</a:t>
            </a:r>
          </a:p>
          <a:p>
            <a:pPr algn="just">
              <a:buFont typeface="Arial" panose="020B0604020202020204" pitchFamily="34" charset="0"/>
              <a:buChar char="•"/>
            </a:pPr>
            <a:r>
              <a:rPr lang="fr-FR" sz="1800" u="sng" dirty="0">
                <a:ea typeface="굴림" charset="-127"/>
              </a:rPr>
              <a:t>Le principe de finalité </a:t>
            </a:r>
            <a:r>
              <a:rPr lang="fr-FR" sz="1800" dirty="0">
                <a:ea typeface="굴림" charset="-127"/>
              </a:rPr>
              <a:t>: le responsable d'un fichier ne peut enregistrer et utiliser des informations sur des personnes physiques que dans un but bien précis, légal et légitime ;</a:t>
            </a:r>
          </a:p>
          <a:p>
            <a:pPr algn="just">
              <a:buFont typeface="Arial" panose="020B0604020202020204" pitchFamily="34" charset="0"/>
              <a:buChar char="•"/>
            </a:pPr>
            <a:r>
              <a:rPr lang="fr-FR" sz="1800" u="sng" dirty="0">
                <a:ea typeface="굴림" charset="-127"/>
              </a:rPr>
              <a:t>Le principe de proportionnalité et de pertinence </a:t>
            </a:r>
            <a:r>
              <a:rPr lang="fr-FR" sz="1800" dirty="0">
                <a:ea typeface="굴림" charset="-127"/>
              </a:rPr>
              <a:t>: les informations enregistrées doivent être pertinentes et strictement nécessaires au regard de la finalité du fichier ;</a:t>
            </a:r>
          </a:p>
          <a:p>
            <a:pPr algn="just">
              <a:buFont typeface="Arial" panose="020B0604020202020204" pitchFamily="34" charset="0"/>
              <a:buChar char="•"/>
            </a:pPr>
            <a:r>
              <a:rPr lang="fr-FR" sz="1800" u="sng" dirty="0">
                <a:ea typeface="굴림" charset="-127"/>
              </a:rPr>
              <a:t>Le principe d'une durée de conservation limitée </a:t>
            </a:r>
            <a:r>
              <a:rPr lang="fr-FR" sz="1800" dirty="0">
                <a:ea typeface="굴림" charset="-127"/>
              </a:rPr>
              <a:t>: il n'est pas possible de conserver des informations sur des personnes physiques dans un fichier pour une durée indéfinie. Une durée de conservation précise doit être fixée, en fonction du type d'information enregistrée et de la finalité du fichier ;</a:t>
            </a:r>
          </a:p>
          <a:p>
            <a:pPr algn="just">
              <a:buFont typeface="Arial" panose="020B0604020202020204" pitchFamily="34" charset="0"/>
              <a:buChar char="•"/>
            </a:pPr>
            <a:r>
              <a:rPr lang="fr-FR" sz="1800" u="sng" dirty="0">
                <a:ea typeface="굴림" charset="-127"/>
              </a:rPr>
              <a:t>Le principe de sécurité et de confidentialité </a:t>
            </a:r>
            <a:r>
              <a:rPr lang="fr-FR" sz="1800" dirty="0">
                <a:ea typeface="굴림" charset="-127"/>
              </a:rPr>
              <a:t>: le responsable du fichier doit garantir la sécurité des informations qu'il détient. Il doit en particulier veiller à ce que seules les personnes autorisées aient accès à ces informations ;</a:t>
            </a:r>
          </a:p>
          <a:p>
            <a:pPr algn="just">
              <a:buFont typeface="Arial" panose="020B0604020202020204" pitchFamily="34" charset="0"/>
              <a:buChar char="•"/>
            </a:pPr>
            <a:r>
              <a:rPr lang="fr-FR" sz="1800" dirty="0">
                <a:ea typeface="굴림" charset="-127"/>
                <a:hlinkClick r:id="rId2">
                  <a:extLst>
                    <a:ext uri="{A12FA001-AC4F-418D-AE19-62706E023703}">
                      <ahyp:hlinkClr xmlns:ahyp="http://schemas.microsoft.com/office/drawing/2018/hyperlinkcolor" val="tx"/>
                    </a:ext>
                  </a:extLst>
                </a:hlinkClick>
              </a:rPr>
              <a:t>Les droits des personnes</a:t>
            </a:r>
            <a:r>
              <a:rPr lang="fr-FR" sz="1800" dirty="0">
                <a:ea typeface="굴림" charset="-127"/>
              </a:rPr>
              <a:t>.</a:t>
            </a:r>
          </a:p>
        </p:txBody>
      </p:sp>
    </p:spTree>
    <p:extLst>
      <p:ext uri="{BB962C8B-B14F-4D97-AF65-F5344CB8AC3E}">
        <p14:creationId xmlns:p14="http://schemas.microsoft.com/office/powerpoint/2010/main" val="2494696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0"/>
            <a:ext cx="7956376" cy="6858000"/>
          </a:xfrm>
        </p:spPr>
        <p:txBody>
          <a:bodyPr/>
          <a:lstStyle/>
          <a:p>
            <a:pPr marL="0" marR="0" lvl="0" indent="0" algn="ctr" rtl="0">
              <a:spcBef>
                <a:spcPts val="0"/>
              </a:spcBef>
              <a:spcAft>
                <a:spcPts val="0"/>
              </a:spcAft>
              <a:buNone/>
            </a:pPr>
            <a:r>
              <a:rPr lang="fr-FR" sz="4400" kern="1200" dirty="0"/>
              <a:t>Merci pour votre attention</a:t>
            </a:r>
            <a:br>
              <a:rPr lang="fr-FR" sz="2800" b="1" dirty="0">
                <a:solidFill>
                  <a:schemeClr val="lt1"/>
                </a:solidFill>
                <a:latin typeface="Rockwell"/>
              </a:rPr>
            </a:br>
            <a:br>
              <a:rPr lang="fr-FR" sz="2800" b="1" dirty="0">
                <a:solidFill>
                  <a:schemeClr val="lt1"/>
                </a:solidFill>
                <a:latin typeface="Rockwell"/>
                <a:sym typeface="Rockwell"/>
              </a:rPr>
            </a:br>
            <a:endParaRPr lang="fr-FR" sz="1800" b="1" dirty="0">
              <a:solidFill>
                <a:schemeClr val="lt1"/>
              </a:solidFill>
              <a:latin typeface="Rockwell"/>
              <a:sym typeface="Rockwell"/>
            </a:endParaRPr>
          </a:p>
        </p:txBody>
      </p:sp>
    </p:spTree>
    <p:extLst>
      <p:ext uri="{BB962C8B-B14F-4D97-AF65-F5344CB8AC3E}">
        <p14:creationId xmlns:p14="http://schemas.microsoft.com/office/powerpoint/2010/main" val="3503310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08175" y="0"/>
            <a:ext cx="6707188" cy="1143000"/>
          </a:xfrm>
        </p:spPr>
        <p:txBody>
          <a:bodyPr/>
          <a:lstStyle/>
          <a:p>
            <a:r>
              <a:rPr lang="en-US" dirty="0"/>
              <a:t>Base de données Open Food Fact</a:t>
            </a:r>
          </a:p>
        </p:txBody>
      </p:sp>
      <p:sp>
        <p:nvSpPr>
          <p:cNvPr id="195587" name="Rectangle 3"/>
          <p:cNvSpPr>
            <a:spLocks noGrp="1" noChangeArrowheads="1"/>
          </p:cNvSpPr>
          <p:nvPr>
            <p:ph type="body" idx="1"/>
          </p:nvPr>
        </p:nvSpPr>
        <p:spPr>
          <a:xfrm>
            <a:off x="1908175" y="1052736"/>
            <a:ext cx="7056313" cy="5544914"/>
          </a:xfrm>
        </p:spPr>
        <p:txBody>
          <a:bodyPr/>
          <a:lstStyle/>
          <a:p>
            <a:pPr algn="just"/>
            <a:r>
              <a:rPr lang="fr-FR" dirty="0">
                <a:ea typeface="굴림" charset="-127"/>
              </a:rPr>
              <a:t>Elle est composée de </a:t>
            </a:r>
            <a:r>
              <a:rPr lang="fr-FR" b="1" dirty="0">
                <a:ea typeface="굴림" charset="-127"/>
              </a:rPr>
              <a:t>162 variables </a:t>
            </a:r>
            <a:r>
              <a:rPr lang="fr-FR" dirty="0">
                <a:ea typeface="굴림" charset="-127"/>
              </a:rPr>
              <a:t>dont 106 sont de type flottant et 56 de type objet. </a:t>
            </a:r>
            <a:r>
              <a:rPr lang="fr-FR" b="1" dirty="0">
                <a:ea typeface="굴림" charset="-127"/>
              </a:rPr>
              <a:t>320771 produits </a:t>
            </a:r>
            <a:r>
              <a:rPr lang="fr-FR" dirty="0">
                <a:ea typeface="굴림" charset="-127"/>
              </a:rPr>
              <a:t>ont été entrés.</a:t>
            </a:r>
          </a:p>
          <a:p>
            <a:pPr algn="just"/>
            <a:endParaRPr lang="fr-FR" dirty="0">
              <a:ea typeface="굴림" charset="-127"/>
            </a:endParaRPr>
          </a:p>
          <a:p>
            <a:pPr algn="just"/>
            <a:r>
              <a:rPr lang="fr-FR" dirty="0">
                <a:ea typeface="굴림" charset="-127"/>
              </a:rPr>
              <a:t>Les variables sont séparées en quatre sections :</a:t>
            </a:r>
          </a:p>
          <a:p>
            <a:pPr lvl="1" algn="just"/>
            <a:r>
              <a:rPr lang="fr-FR" sz="1800" dirty="0">
                <a:ea typeface="굴림" charset="-127"/>
              </a:rPr>
              <a:t>Les informations générales sur la fiche du produit :</a:t>
            </a:r>
          </a:p>
          <a:p>
            <a:pPr lvl="1" algn="just"/>
            <a:r>
              <a:rPr lang="fr-FR" sz="1800" dirty="0">
                <a:ea typeface="굴림" charset="-127"/>
              </a:rPr>
              <a:t>Un ensemble de tags (catégorie du produit, origine des ingrédients, ...)</a:t>
            </a:r>
          </a:p>
          <a:p>
            <a:pPr lvl="1" algn="just"/>
            <a:r>
              <a:rPr lang="fr-FR" sz="1800" dirty="0">
                <a:ea typeface="굴림" charset="-127"/>
              </a:rPr>
              <a:t>Les ingrédients composants les produits et leurs additifs éventuels</a:t>
            </a:r>
          </a:p>
          <a:p>
            <a:pPr lvl="1" algn="just"/>
            <a:r>
              <a:rPr lang="fr-FR" sz="1800" dirty="0">
                <a:ea typeface="굴림" charset="-127"/>
              </a:rPr>
              <a:t>Des informations nutritionnelles (quantité en gramme d'un nutriment pour 100 grammes du produit)</a:t>
            </a:r>
          </a:p>
          <a:p>
            <a:pPr marL="0" indent="0" algn="just">
              <a:buNone/>
            </a:pPr>
            <a:r>
              <a:rPr lang="fr-FR" sz="1200" dirty="0">
                <a:ea typeface="굴림" charset="-127"/>
              </a:rPr>
              <a:t>Pour plus d'informations sur les différentes variables : </a:t>
            </a:r>
            <a:r>
              <a:rPr lang="fr-FR" sz="1200" dirty="0">
                <a:ea typeface="굴림" charset="-127"/>
                <a:hlinkClick r:id="rId2">
                  <a:extLst>
                    <a:ext uri="{A12FA001-AC4F-418D-AE19-62706E023703}">
                      <ahyp:hlinkClr xmlns:ahyp="http://schemas.microsoft.com/office/drawing/2018/hyperlinkcolor" val="tx"/>
                    </a:ext>
                  </a:extLst>
                </a:hlinkClick>
              </a:rPr>
              <a:t>https://world.openfoodfacts.org/data/data-fields.txt</a:t>
            </a:r>
            <a:r>
              <a:rPr lang="fr-FR" sz="1200" dirty="0">
                <a:ea typeface="굴림" charset="-127"/>
              </a:rPr>
              <a:t> </a:t>
            </a:r>
          </a:p>
          <a:p>
            <a:pPr algn="just"/>
            <a:endParaRPr lang="en-US" dirty="0"/>
          </a:p>
          <a:p>
            <a:pPr algn="just"/>
            <a:r>
              <a:rPr lang="en-US" dirty="0"/>
              <a:t>119 variables </a:t>
            </a:r>
            <a:r>
              <a:rPr lang="en-US" dirty="0" err="1"/>
              <a:t>ont</a:t>
            </a:r>
            <a:r>
              <a:rPr lang="en-US" dirty="0"/>
              <a:t> plus de 70% de </a:t>
            </a:r>
            <a:r>
              <a:rPr lang="en-US" dirty="0" err="1"/>
              <a:t>valeurs</a:t>
            </a:r>
            <a:r>
              <a:rPr lang="en-US" dirty="0"/>
              <a:t> </a:t>
            </a:r>
            <a:r>
              <a:rPr lang="fr-FR" dirty="0"/>
              <a:t>manquantes</a:t>
            </a:r>
          </a:p>
          <a:p>
            <a:pPr algn="just"/>
            <a:endParaRPr lang="en-US" dirty="0"/>
          </a:p>
          <a:p>
            <a:pPr algn="just"/>
            <a:r>
              <a:rPr lang="en-US" dirty="0"/>
              <a:t>N</a:t>
            </a:r>
            <a:r>
              <a:rPr lang="fr-FR" dirty="0" err="1"/>
              <a:t>ous</a:t>
            </a:r>
            <a:r>
              <a:rPr lang="fr-FR" dirty="0"/>
              <a:t> choisissons la variable catégorielle </a:t>
            </a:r>
            <a:r>
              <a:rPr lang="fr-FR" b="1" dirty="0"/>
              <a:t>« pnns_groups_1 » </a:t>
            </a:r>
            <a:r>
              <a:rPr lang="fr-FR" dirty="0"/>
              <a:t>qui a </a:t>
            </a:r>
            <a:r>
              <a:rPr lang="fr-FR" u="sng" dirty="0"/>
              <a:t>71,5% environ de valeurs manquantes et 10 valeurs possibles</a:t>
            </a:r>
            <a:r>
              <a:rPr lang="fr-FR" dirty="0"/>
              <a:t> (après nettoyage des différentes typographies) </a:t>
            </a:r>
            <a:r>
              <a:rPr lang="fr-FR" b="1" dirty="0"/>
              <a:t>comme variable cible </a:t>
            </a:r>
            <a:r>
              <a:rPr lang="fr-FR" dirty="0"/>
              <a:t>à suggérer ou auto-compléter,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1908175" y="14842"/>
            <a:ext cx="6707188" cy="1037894"/>
          </a:xfrm>
        </p:spPr>
        <p:txBody>
          <a:bodyPr/>
          <a:lstStyle/>
          <a:p>
            <a:r>
              <a:rPr lang="fr-FR" dirty="0"/>
              <a:t>Nettoyage et sélection</a:t>
            </a:r>
          </a:p>
        </p:txBody>
      </p:sp>
      <p:sp>
        <p:nvSpPr>
          <p:cNvPr id="3" name="Espace réservé du contenu 2">
            <a:extLst>
              <a:ext uri="{FF2B5EF4-FFF2-40B4-BE49-F238E27FC236}">
                <a16:creationId xmlns:a16="http://schemas.microsoft.com/office/drawing/2014/main" id="{DDE3B920-AD94-3D6C-2B5F-29AD5AB587D6}"/>
              </a:ext>
            </a:extLst>
          </p:cNvPr>
          <p:cNvSpPr>
            <a:spLocks noGrp="1"/>
          </p:cNvSpPr>
          <p:nvPr>
            <p:ph idx="1"/>
          </p:nvPr>
        </p:nvSpPr>
        <p:spPr>
          <a:xfrm>
            <a:off x="1908175" y="1052736"/>
            <a:ext cx="7235825" cy="5688632"/>
          </a:xfrm>
        </p:spPr>
        <p:txBody>
          <a:bodyPr/>
          <a:lstStyle/>
          <a:p>
            <a:pPr algn="just"/>
            <a:r>
              <a:rPr lang="fr-FR" dirty="0"/>
              <a:t>Pour travailler sur notre variable cible, </a:t>
            </a:r>
            <a:r>
              <a:rPr lang="fr-FR" b="1" dirty="0"/>
              <a:t>« pnns_groups_1 » </a:t>
            </a:r>
            <a:r>
              <a:rPr lang="fr-FR" dirty="0"/>
              <a:t>:</a:t>
            </a:r>
          </a:p>
          <a:p>
            <a:pPr lvl="1" algn="just"/>
            <a:r>
              <a:rPr lang="fr-FR" dirty="0"/>
              <a:t>Suppression des lignes produits n’ayant pas de valeurs pour notre variable cible. </a:t>
            </a:r>
          </a:p>
          <a:p>
            <a:pPr lvl="1" algn="just"/>
            <a:r>
              <a:rPr lang="fr-FR" dirty="0"/>
              <a:t>Nous sélectionnons </a:t>
            </a:r>
            <a:r>
              <a:rPr lang="fr-FR" b="1" dirty="0"/>
              <a:t>14 variables </a:t>
            </a:r>
            <a:r>
              <a:rPr lang="fr-FR" dirty="0"/>
              <a:t>à conserver avec moins de 50% de valeurs manquantes dans notre base nettoyée et qui seront pertinentes pour prédire notre cible : </a:t>
            </a:r>
          </a:p>
          <a:p>
            <a:pPr marL="457200" lvl="1" indent="0" algn="just">
              <a:buNone/>
            </a:pPr>
            <a:r>
              <a:rPr lang="fr-FR" sz="1800" i="1" dirty="0"/>
              <a:t>pnns_groups_1, pnns_groups_2, </a:t>
            </a:r>
            <a:r>
              <a:rPr lang="fr-FR" sz="1800" i="1" dirty="0" err="1"/>
              <a:t>product_name</a:t>
            </a:r>
            <a:r>
              <a:rPr lang="fr-FR" sz="1800" i="1" dirty="0"/>
              <a:t>, </a:t>
            </a:r>
            <a:r>
              <a:rPr lang="fr-FR" sz="1800" i="1" dirty="0" err="1"/>
              <a:t>main_category_fr</a:t>
            </a:r>
            <a:r>
              <a:rPr lang="fr-FR" sz="1800" i="1" dirty="0"/>
              <a:t>, energy_100g, proteins_100g, fat_100g, carbohydrates_100g, salt_100g, sodium_100g, sugars_100g, saturated-fat_100g, </a:t>
            </a:r>
            <a:r>
              <a:rPr lang="fr-FR" sz="1800" i="1" dirty="0" err="1"/>
              <a:t>nutrition_grade_fr</a:t>
            </a:r>
            <a:r>
              <a:rPr lang="fr-FR" sz="1800" i="1" dirty="0"/>
              <a:t>,          nutrition-score-fr_100g</a:t>
            </a:r>
            <a:r>
              <a:rPr lang="fr-FR" sz="1800" dirty="0"/>
              <a:t>.</a:t>
            </a:r>
          </a:p>
          <a:p>
            <a:pPr lvl="1" algn="just"/>
            <a:r>
              <a:rPr lang="fr-FR" dirty="0"/>
              <a:t>Suppression des doublons</a:t>
            </a:r>
            <a:r>
              <a:rPr lang="fr-FR" sz="1800" dirty="0"/>
              <a:t> (lignes produits strictement identiques)</a:t>
            </a:r>
          </a:p>
          <a:p>
            <a:pPr lvl="1" algn="just"/>
            <a:r>
              <a:rPr lang="fr-FR" dirty="0"/>
              <a:t>Imputation en NaN des valeurs quantitatives aberrantes :</a:t>
            </a:r>
          </a:p>
          <a:p>
            <a:pPr lvl="2" algn="just"/>
            <a:r>
              <a:rPr lang="fr-FR" sz="1800" dirty="0"/>
              <a:t>-15 &lt; nutrition-score-fr_100g &lt; 40</a:t>
            </a:r>
          </a:p>
          <a:p>
            <a:pPr lvl="2" algn="just"/>
            <a:r>
              <a:rPr lang="fr-FR" sz="1800" dirty="0"/>
              <a:t>0 &lt; energy_100g &lt; 4000</a:t>
            </a:r>
          </a:p>
          <a:p>
            <a:pPr lvl="2" algn="just"/>
            <a:r>
              <a:rPr lang="fr-FR" sz="1800" dirty="0"/>
              <a:t>0 &lt; autres variables finissant par « _100g » &lt; 100</a:t>
            </a:r>
          </a:p>
          <a:p>
            <a:pPr lvl="1" algn="just"/>
            <a:endParaRPr lang="fr-FR" sz="1800" dirty="0"/>
          </a:p>
          <a:p>
            <a:pPr algn="just"/>
            <a:r>
              <a:rPr lang="fr-FR" dirty="0"/>
              <a:t>A la fin, il reste </a:t>
            </a:r>
            <a:r>
              <a:rPr lang="fr-FR" b="1" dirty="0"/>
              <a:t>14 variables et 86242 lignes </a:t>
            </a:r>
            <a:r>
              <a:rPr lang="fr-FR" dirty="0"/>
              <a:t>produits à analyser.</a:t>
            </a:r>
          </a:p>
        </p:txBody>
      </p:sp>
    </p:spTree>
    <p:extLst>
      <p:ext uri="{BB962C8B-B14F-4D97-AF65-F5344CB8AC3E}">
        <p14:creationId xmlns:p14="http://schemas.microsoft.com/office/powerpoint/2010/main" val="188273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1908175" y="14842"/>
            <a:ext cx="6707188" cy="1037894"/>
          </a:xfrm>
        </p:spPr>
        <p:txBody>
          <a:bodyPr/>
          <a:lstStyle/>
          <a:p>
            <a:r>
              <a:rPr lang="fr-FR" dirty="0"/>
              <a:t>Analyse des données sélectionnées</a:t>
            </a:r>
          </a:p>
        </p:txBody>
      </p:sp>
      <p:sp>
        <p:nvSpPr>
          <p:cNvPr id="3" name="Espace réservé du contenu 2">
            <a:extLst>
              <a:ext uri="{FF2B5EF4-FFF2-40B4-BE49-F238E27FC236}">
                <a16:creationId xmlns:a16="http://schemas.microsoft.com/office/drawing/2014/main" id="{DDE3B920-AD94-3D6C-2B5F-29AD5AB587D6}"/>
              </a:ext>
            </a:extLst>
          </p:cNvPr>
          <p:cNvSpPr>
            <a:spLocks noGrp="1"/>
          </p:cNvSpPr>
          <p:nvPr>
            <p:ph idx="1"/>
          </p:nvPr>
        </p:nvSpPr>
        <p:spPr>
          <a:xfrm>
            <a:off x="1908175" y="1052736"/>
            <a:ext cx="7235825" cy="5688632"/>
          </a:xfrm>
        </p:spPr>
        <p:txBody>
          <a:bodyPr/>
          <a:lstStyle/>
          <a:p>
            <a:pPr marL="57150" indent="0">
              <a:buNone/>
            </a:pPr>
            <a:r>
              <a:rPr lang="fr-FR" sz="2400" i="1" u="sng" dirty="0"/>
              <a:t>Variables catégorielles : </a:t>
            </a:r>
          </a:p>
          <a:p>
            <a:pPr marL="457200" lvl="1" indent="0">
              <a:buNone/>
            </a:pPr>
            <a:endParaRPr lang="fr-FR" sz="1800" dirty="0"/>
          </a:p>
        </p:txBody>
      </p:sp>
      <p:pic>
        <p:nvPicPr>
          <p:cNvPr id="7" name="Image 6">
            <a:extLst>
              <a:ext uri="{FF2B5EF4-FFF2-40B4-BE49-F238E27FC236}">
                <a16:creationId xmlns:a16="http://schemas.microsoft.com/office/drawing/2014/main" id="{52FE600F-AB56-C333-D3E4-2DD55D81D1C5}"/>
              </a:ext>
            </a:extLst>
          </p:cNvPr>
          <p:cNvPicPr>
            <a:picLocks noChangeAspect="1"/>
          </p:cNvPicPr>
          <p:nvPr/>
        </p:nvPicPr>
        <p:blipFill>
          <a:blip r:embed="rId2"/>
          <a:stretch>
            <a:fillRect/>
          </a:stretch>
        </p:blipFill>
        <p:spPr>
          <a:xfrm>
            <a:off x="1908175" y="1772816"/>
            <a:ext cx="2788668" cy="2150766"/>
          </a:xfrm>
          <a:prstGeom prst="rect">
            <a:avLst/>
          </a:prstGeom>
        </p:spPr>
      </p:pic>
      <p:pic>
        <p:nvPicPr>
          <p:cNvPr id="9" name="Image 8">
            <a:extLst>
              <a:ext uri="{FF2B5EF4-FFF2-40B4-BE49-F238E27FC236}">
                <a16:creationId xmlns:a16="http://schemas.microsoft.com/office/drawing/2014/main" id="{31AED38F-0965-2195-517F-99103AC4F81B}"/>
              </a:ext>
            </a:extLst>
          </p:cNvPr>
          <p:cNvPicPr>
            <a:picLocks noChangeAspect="1"/>
          </p:cNvPicPr>
          <p:nvPr/>
        </p:nvPicPr>
        <p:blipFill>
          <a:blip r:embed="rId3"/>
          <a:stretch>
            <a:fillRect/>
          </a:stretch>
        </p:blipFill>
        <p:spPr>
          <a:xfrm>
            <a:off x="2185253" y="4193366"/>
            <a:ext cx="2511590" cy="2164627"/>
          </a:xfrm>
          <a:prstGeom prst="rect">
            <a:avLst/>
          </a:prstGeom>
        </p:spPr>
      </p:pic>
      <p:pic>
        <p:nvPicPr>
          <p:cNvPr id="11" name="Image 10">
            <a:extLst>
              <a:ext uri="{FF2B5EF4-FFF2-40B4-BE49-F238E27FC236}">
                <a16:creationId xmlns:a16="http://schemas.microsoft.com/office/drawing/2014/main" id="{E911752D-4AAD-20CA-69C3-D4BE1211015C}"/>
              </a:ext>
            </a:extLst>
          </p:cNvPr>
          <p:cNvPicPr>
            <a:picLocks noChangeAspect="1"/>
          </p:cNvPicPr>
          <p:nvPr/>
        </p:nvPicPr>
        <p:blipFill>
          <a:blip r:embed="rId4"/>
          <a:stretch>
            <a:fillRect/>
          </a:stretch>
        </p:blipFill>
        <p:spPr>
          <a:xfrm>
            <a:off x="4806488" y="1970824"/>
            <a:ext cx="4301691" cy="3672427"/>
          </a:xfrm>
          <a:prstGeom prst="rect">
            <a:avLst/>
          </a:prstGeom>
        </p:spPr>
      </p:pic>
    </p:spTree>
    <p:extLst>
      <p:ext uri="{BB962C8B-B14F-4D97-AF65-F5344CB8AC3E}">
        <p14:creationId xmlns:p14="http://schemas.microsoft.com/office/powerpoint/2010/main" val="134451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3B920-AD94-3D6C-2B5F-29AD5AB587D6}"/>
              </a:ext>
            </a:extLst>
          </p:cNvPr>
          <p:cNvSpPr>
            <a:spLocks noGrp="1"/>
          </p:cNvSpPr>
          <p:nvPr>
            <p:ph idx="1"/>
          </p:nvPr>
        </p:nvSpPr>
        <p:spPr>
          <a:xfrm>
            <a:off x="1908175" y="0"/>
            <a:ext cx="7235825" cy="6741368"/>
          </a:xfrm>
        </p:spPr>
        <p:txBody>
          <a:bodyPr/>
          <a:lstStyle/>
          <a:p>
            <a:pPr marL="57150" indent="0">
              <a:buNone/>
            </a:pPr>
            <a:r>
              <a:rPr lang="fr-FR" sz="2400" i="1" u="sng" dirty="0"/>
              <a:t>Variables quantitatives : </a:t>
            </a:r>
          </a:p>
          <a:p>
            <a:pPr marL="457200" lvl="1" indent="0">
              <a:buNone/>
            </a:pPr>
            <a:endParaRPr lang="fr-FR" sz="1800" dirty="0"/>
          </a:p>
        </p:txBody>
      </p:sp>
      <p:pic>
        <p:nvPicPr>
          <p:cNvPr id="5" name="Image 4">
            <a:extLst>
              <a:ext uri="{FF2B5EF4-FFF2-40B4-BE49-F238E27FC236}">
                <a16:creationId xmlns:a16="http://schemas.microsoft.com/office/drawing/2014/main" id="{D0C4E9C5-B7EA-E821-78D1-10F8C26BF609}"/>
              </a:ext>
            </a:extLst>
          </p:cNvPr>
          <p:cNvPicPr>
            <a:picLocks noChangeAspect="1"/>
          </p:cNvPicPr>
          <p:nvPr/>
        </p:nvPicPr>
        <p:blipFill>
          <a:blip r:embed="rId2"/>
          <a:stretch>
            <a:fillRect/>
          </a:stretch>
        </p:blipFill>
        <p:spPr>
          <a:xfrm>
            <a:off x="6228184" y="476672"/>
            <a:ext cx="2397899" cy="2473527"/>
          </a:xfrm>
          <a:prstGeom prst="rect">
            <a:avLst/>
          </a:prstGeom>
        </p:spPr>
      </p:pic>
      <p:pic>
        <p:nvPicPr>
          <p:cNvPr id="8" name="Image 7">
            <a:extLst>
              <a:ext uri="{FF2B5EF4-FFF2-40B4-BE49-F238E27FC236}">
                <a16:creationId xmlns:a16="http://schemas.microsoft.com/office/drawing/2014/main" id="{D6D725FC-CFDE-FCAD-0797-B2F98814952B}"/>
              </a:ext>
            </a:extLst>
          </p:cNvPr>
          <p:cNvPicPr>
            <a:picLocks noChangeAspect="1"/>
          </p:cNvPicPr>
          <p:nvPr/>
        </p:nvPicPr>
        <p:blipFill>
          <a:blip r:embed="rId3"/>
          <a:stretch>
            <a:fillRect/>
          </a:stretch>
        </p:blipFill>
        <p:spPr>
          <a:xfrm>
            <a:off x="6210884" y="3039157"/>
            <a:ext cx="2415199" cy="2473558"/>
          </a:xfrm>
          <a:prstGeom prst="rect">
            <a:avLst/>
          </a:prstGeom>
        </p:spPr>
      </p:pic>
      <p:pic>
        <p:nvPicPr>
          <p:cNvPr id="15" name="Image 14">
            <a:extLst>
              <a:ext uri="{FF2B5EF4-FFF2-40B4-BE49-F238E27FC236}">
                <a16:creationId xmlns:a16="http://schemas.microsoft.com/office/drawing/2014/main" id="{3EB8A67A-0081-DF2A-0930-E06502C4A5FD}"/>
              </a:ext>
            </a:extLst>
          </p:cNvPr>
          <p:cNvPicPr>
            <a:picLocks noChangeAspect="1"/>
          </p:cNvPicPr>
          <p:nvPr/>
        </p:nvPicPr>
        <p:blipFill>
          <a:blip r:embed="rId4"/>
          <a:stretch>
            <a:fillRect/>
          </a:stretch>
        </p:blipFill>
        <p:spPr>
          <a:xfrm>
            <a:off x="2227072" y="476672"/>
            <a:ext cx="2619741" cy="2505265"/>
          </a:xfrm>
          <a:prstGeom prst="rect">
            <a:avLst/>
          </a:prstGeom>
        </p:spPr>
      </p:pic>
      <p:pic>
        <p:nvPicPr>
          <p:cNvPr id="17" name="Image 16">
            <a:extLst>
              <a:ext uri="{FF2B5EF4-FFF2-40B4-BE49-F238E27FC236}">
                <a16:creationId xmlns:a16="http://schemas.microsoft.com/office/drawing/2014/main" id="{C71A95AB-6B11-4B48-0332-F05882F7C838}"/>
              </a:ext>
            </a:extLst>
          </p:cNvPr>
          <p:cNvPicPr>
            <a:picLocks noChangeAspect="1"/>
          </p:cNvPicPr>
          <p:nvPr/>
        </p:nvPicPr>
        <p:blipFill>
          <a:blip r:embed="rId5"/>
          <a:stretch>
            <a:fillRect/>
          </a:stretch>
        </p:blipFill>
        <p:spPr>
          <a:xfrm>
            <a:off x="2194090" y="3047818"/>
            <a:ext cx="2651073" cy="2505265"/>
          </a:xfrm>
          <a:prstGeom prst="rect">
            <a:avLst/>
          </a:prstGeom>
        </p:spPr>
      </p:pic>
      <p:pic>
        <p:nvPicPr>
          <p:cNvPr id="20" name="Espace réservé du contenu 12">
            <a:extLst>
              <a:ext uri="{FF2B5EF4-FFF2-40B4-BE49-F238E27FC236}">
                <a16:creationId xmlns:a16="http://schemas.microsoft.com/office/drawing/2014/main" id="{3FA98ADC-D7E6-8CDD-96D5-3A0EF85A0F28}"/>
              </a:ext>
            </a:extLst>
          </p:cNvPr>
          <p:cNvPicPr>
            <a:picLocks noChangeAspect="1"/>
          </p:cNvPicPr>
          <p:nvPr/>
        </p:nvPicPr>
        <p:blipFill>
          <a:blip r:embed="rId6"/>
          <a:stretch>
            <a:fillRect/>
          </a:stretch>
        </p:blipFill>
        <p:spPr bwMode="auto">
          <a:xfrm>
            <a:off x="6210884" y="5629363"/>
            <a:ext cx="2450277" cy="1218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Image 20">
            <a:extLst>
              <a:ext uri="{FF2B5EF4-FFF2-40B4-BE49-F238E27FC236}">
                <a16:creationId xmlns:a16="http://schemas.microsoft.com/office/drawing/2014/main" id="{BBDC9781-1D12-6C4C-D3A3-9B8CA9F204C7}"/>
              </a:ext>
            </a:extLst>
          </p:cNvPr>
          <p:cNvPicPr>
            <a:picLocks noChangeAspect="1"/>
          </p:cNvPicPr>
          <p:nvPr/>
        </p:nvPicPr>
        <p:blipFill>
          <a:blip r:embed="rId7"/>
          <a:stretch>
            <a:fillRect/>
          </a:stretch>
        </p:blipFill>
        <p:spPr>
          <a:xfrm>
            <a:off x="2227072" y="5639706"/>
            <a:ext cx="2618091" cy="1214123"/>
          </a:xfrm>
          <a:prstGeom prst="rect">
            <a:avLst/>
          </a:prstGeom>
        </p:spPr>
      </p:pic>
    </p:spTree>
    <p:extLst>
      <p:ext uri="{BB962C8B-B14F-4D97-AF65-F5344CB8AC3E}">
        <p14:creationId xmlns:p14="http://schemas.microsoft.com/office/powerpoint/2010/main" val="59752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1908175" y="14842"/>
            <a:ext cx="6707188" cy="533838"/>
          </a:xfrm>
        </p:spPr>
        <p:txBody>
          <a:bodyPr/>
          <a:lstStyle/>
          <a:p>
            <a:pPr marL="57150" indent="0">
              <a:buNone/>
            </a:pPr>
            <a:r>
              <a:rPr lang="fr-FR" sz="2400" i="1" u="sng" dirty="0"/>
              <a:t>Variables quantitatives (suite) : </a:t>
            </a:r>
          </a:p>
        </p:txBody>
      </p:sp>
      <p:pic>
        <p:nvPicPr>
          <p:cNvPr id="7" name="Image 6">
            <a:extLst>
              <a:ext uri="{FF2B5EF4-FFF2-40B4-BE49-F238E27FC236}">
                <a16:creationId xmlns:a16="http://schemas.microsoft.com/office/drawing/2014/main" id="{60301750-8A20-ADAA-AC89-D4D71B6C1F68}"/>
              </a:ext>
            </a:extLst>
          </p:cNvPr>
          <p:cNvPicPr>
            <a:picLocks noChangeAspect="1"/>
          </p:cNvPicPr>
          <p:nvPr/>
        </p:nvPicPr>
        <p:blipFill>
          <a:blip r:embed="rId2"/>
          <a:stretch>
            <a:fillRect/>
          </a:stretch>
        </p:blipFill>
        <p:spPr>
          <a:xfrm>
            <a:off x="5998581" y="684805"/>
            <a:ext cx="2816292" cy="2894667"/>
          </a:xfrm>
          <a:prstGeom prst="rect">
            <a:avLst/>
          </a:prstGeom>
        </p:spPr>
      </p:pic>
      <p:pic>
        <p:nvPicPr>
          <p:cNvPr id="10" name="Image 9">
            <a:extLst>
              <a:ext uri="{FF2B5EF4-FFF2-40B4-BE49-F238E27FC236}">
                <a16:creationId xmlns:a16="http://schemas.microsoft.com/office/drawing/2014/main" id="{6469453E-E2FB-7147-9193-9998AF6C6264}"/>
              </a:ext>
            </a:extLst>
          </p:cNvPr>
          <p:cNvPicPr>
            <a:picLocks noChangeAspect="1"/>
          </p:cNvPicPr>
          <p:nvPr/>
        </p:nvPicPr>
        <p:blipFill>
          <a:blip r:embed="rId3"/>
          <a:stretch>
            <a:fillRect/>
          </a:stretch>
        </p:blipFill>
        <p:spPr>
          <a:xfrm>
            <a:off x="5999479" y="3682062"/>
            <a:ext cx="2816291" cy="2884091"/>
          </a:xfrm>
          <a:prstGeom prst="rect">
            <a:avLst/>
          </a:prstGeom>
        </p:spPr>
      </p:pic>
      <p:pic>
        <p:nvPicPr>
          <p:cNvPr id="16" name="Image 15">
            <a:extLst>
              <a:ext uri="{FF2B5EF4-FFF2-40B4-BE49-F238E27FC236}">
                <a16:creationId xmlns:a16="http://schemas.microsoft.com/office/drawing/2014/main" id="{ECF1215B-3F00-9049-5145-A5ECE63540CD}"/>
              </a:ext>
            </a:extLst>
          </p:cNvPr>
          <p:cNvPicPr>
            <a:picLocks noChangeAspect="1"/>
          </p:cNvPicPr>
          <p:nvPr/>
        </p:nvPicPr>
        <p:blipFill>
          <a:blip r:embed="rId4"/>
          <a:stretch>
            <a:fillRect/>
          </a:stretch>
        </p:blipFill>
        <p:spPr>
          <a:xfrm>
            <a:off x="2050662" y="692695"/>
            <a:ext cx="3058268" cy="2874771"/>
          </a:xfrm>
          <a:prstGeom prst="rect">
            <a:avLst/>
          </a:prstGeom>
        </p:spPr>
      </p:pic>
      <p:pic>
        <p:nvPicPr>
          <p:cNvPr id="18" name="Image 17">
            <a:extLst>
              <a:ext uri="{FF2B5EF4-FFF2-40B4-BE49-F238E27FC236}">
                <a16:creationId xmlns:a16="http://schemas.microsoft.com/office/drawing/2014/main" id="{3C1A8503-8005-9D56-1495-B5547B91EFCA}"/>
              </a:ext>
            </a:extLst>
          </p:cNvPr>
          <p:cNvPicPr>
            <a:picLocks noChangeAspect="1"/>
          </p:cNvPicPr>
          <p:nvPr/>
        </p:nvPicPr>
        <p:blipFill>
          <a:blip r:embed="rId5"/>
          <a:stretch>
            <a:fillRect/>
          </a:stretch>
        </p:blipFill>
        <p:spPr>
          <a:xfrm>
            <a:off x="2066614" y="3663384"/>
            <a:ext cx="3062223" cy="2933124"/>
          </a:xfrm>
          <a:prstGeom prst="rect">
            <a:avLst/>
          </a:prstGeom>
        </p:spPr>
      </p:pic>
    </p:spTree>
    <p:extLst>
      <p:ext uri="{BB962C8B-B14F-4D97-AF65-F5344CB8AC3E}">
        <p14:creationId xmlns:p14="http://schemas.microsoft.com/office/powerpoint/2010/main" val="2373864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0" y="14842"/>
            <a:ext cx="9144000" cy="413676"/>
          </a:xfrm>
        </p:spPr>
        <p:txBody>
          <a:bodyPr/>
          <a:lstStyle/>
          <a:p>
            <a:pPr marL="57150" indent="0">
              <a:buNone/>
            </a:pPr>
            <a:r>
              <a:rPr lang="fr-FR" sz="2400" i="1" u="sng" dirty="0"/>
              <a:t>Variables quantitatives en fonction de la variable « pnns_groups_1 » : </a:t>
            </a:r>
          </a:p>
        </p:txBody>
      </p:sp>
      <p:pic>
        <p:nvPicPr>
          <p:cNvPr id="5" name="Image 4">
            <a:extLst>
              <a:ext uri="{FF2B5EF4-FFF2-40B4-BE49-F238E27FC236}">
                <a16:creationId xmlns:a16="http://schemas.microsoft.com/office/drawing/2014/main" id="{7ABBE33B-7B3A-9F42-7DB3-0BC9A83FB884}"/>
              </a:ext>
            </a:extLst>
          </p:cNvPr>
          <p:cNvPicPr>
            <a:picLocks noChangeAspect="1"/>
          </p:cNvPicPr>
          <p:nvPr/>
        </p:nvPicPr>
        <p:blipFill>
          <a:blip r:embed="rId2"/>
          <a:stretch>
            <a:fillRect/>
          </a:stretch>
        </p:blipFill>
        <p:spPr>
          <a:xfrm>
            <a:off x="107504" y="489891"/>
            <a:ext cx="2923920" cy="2015054"/>
          </a:xfrm>
          <a:prstGeom prst="rect">
            <a:avLst/>
          </a:prstGeom>
        </p:spPr>
      </p:pic>
      <p:pic>
        <p:nvPicPr>
          <p:cNvPr id="8" name="Image 7">
            <a:extLst>
              <a:ext uri="{FF2B5EF4-FFF2-40B4-BE49-F238E27FC236}">
                <a16:creationId xmlns:a16="http://schemas.microsoft.com/office/drawing/2014/main" id="{47FFC55C-B39B-0402-7F5A-753AF4E97CF6}"/>
              </a:ext>
            </a:extLst>
          </p:cNvPr>
          <p:cNvPicPr>
            <a:picLocks noChangeAspect="1"/>
          </p:cNvPicPr>
          <p:nvPr/>
        </p:nvPicPr>
        <p:blipFill>
          <a:blip r:embed="rId3"/>
          <a:stretch>
            <a:fillRect/>
          </a:stretch>
        </p:blipFill>
        <p:spPr>
          <a:xfrm>
            <a:off x="105270" y="2618063"/>
            <a:ext cx="2925272" cy="2015054"/>
          </a:xfrm>
          <a:prstGeom prst="rect">
            <a:avLst/>
          </a:prstGeom>
        </p:spPr>
      </p:pic>
      <p:pic>
        <p:nvPicPr>
          <p:cNvPr id="11" name="Image 10">
            <a:extLst>
              <a:ext uri="{FF2B5EF4-FFF2-40B4-BE49-F238E27FC236}">
                <a16:creationId xmlns:a16="http://schemas.microsoft.com/office/drawing/2014/main" id="{4C953364-2BB1-F65E-9792-64FB8627748B}"/>
              </a:ext>
            </a:extLst>
          </p:cNvPr>
          <p:cNvPicPr>
            <a:picLocks noChangeAspect="1"/>
          </p:cNvPicPr>
          <p:nvPr/>
        </p:nvPicPr>
        <p:blipFill>
          <a:blip r:embed="rId4"/>
          <a:stretch>
            <a:fillRect/>
          </a:stretch>
        </p:blipFill>
        <p:spPr>
          <a:xfrm>
            <a:off x="105024" y="4694490"/>
            <a:ext cx="2925271" cy="2016187"/>
          </a:xfrm>
          <a:prstGeom prst="rect">
            <a:avLst/>
          </a:prstGeom>
        </p:spPr>
      </p:pic>
      <p:pic>
        <p:nvPicPr>
          <p:cNvPr id="15" name="Image 14">
            <a:extLst>
              <a:ext uri="{FF2B5EF4-FFF2-40B4-BE49-F238E27FC236}">
                <a16:creationId xmlns:a16="http://schemas.microsoft.com/office/drawing/2014/main" id="{7EBC264F-EA2C-C586-345B-63886F645E30}"/>
              </a:ext>
            </a:extLst>
          </p:cNvPr>
          <p:cNvPicPr>
            <a:picLocks noChangeAspect="1"/>
          </p:cNvPicPr>
          <p:nvPr/>
        </p:nvPicPr>
        <p:blipFill>
          <a:blip r:embed="rId5"/>
          <a:stretch>
            <a:fillRect/>
          </a:stretch>
        </p:blipFill>
        <p:spPr>
          <a:xfrm>
            <a:off x="3203848" y="497384"/>
            <a:ext cx="2908730" cy="2007559"/>
          </a:xfrm>
          <a:prstGeom prst="rect">
            <a:avLst/>
          </a:prstGeom>
        </p:spPr>
      </p:pic>
      <p:pic>
        <p:nvPicPr>
          <p:cNvPr id="19" name="Image 18">
            <a:extLst>
              <a:ext uri="{FF2B5EF4-FFF2-40B4-BE49-F238E27FC236}">
                <a16:creationId xmlns:a16="http://schemas.microsoft.com/office/drawing/2014/main" id="{AFE26DA9-BABB-25E6-DFFB-7986CF40B52E}"/>
              </a:ext>
            </a:extLst>
          </p:cNvPr>
          <p:cNvPicPr>
            <a:picLocks noChangeAspect="1"/>
          </p:cNvPicPr>
          <p:nvPr/>
        </p:nvPicPr>
        <p:blipFill>
          <a:blip r:embed="rId6"/>
          <a:stretch>
            <a:fillRect/>
          </a:stretch>
        </p:blipFill>
        <p:spPr>
          <a:xfrm>
            <a:off x="3199798" y="2625558"/>
            <a:ext cx="2914391" cy="2007559"/>
          </a:xfrm>
          <a:prstGeom prst="rect">
            <a:avLst/>
          </a:prstGeom>
        </p:spPr>
      </p:pic>
      <p:pic>
        <p:nvPicPr>
          <p:cNvPr id="21" name="Image 20">
            <a:extLst>
              <a:ext uri="{FF2B5EF4-FFF2-40B4-BE49-F238E27FC236}">
                <a16:creationId xmlns:a16="http://schemas.microsoft.com/office/drawing/2014/main" id="{133F4497-0FFD-B34B-0077-3140AE6A5935}"/>
              </a:ext>
            </a:extLst>
          </p:cNvPr>
          <p:cNvPicPr>
            <a:picLocks noChangeAspect="1"/>
          </p:cNvPicPr>
          <p:nvPr/>
        </p:nvPicPr>
        <p:blipFill>
          <a:blip r:embed="rId7"/>
          <a:stretch>
            <a:fillRect/>
          </a:stretch>
        </p:blipFill>
        <p:spPr>
          <a:xfrm>
            <a:off x="6218729" y="2614496"/>
            <a:ext cx="2925271" cy="2022188"/>
          </a:xfrm>
          <a:prstGeom prst="rect">
            <a:avLst/>
          </a:prstGeom>
        </p:spPr>
      </p:pic>
      <p:pic>
        <p:nvPicPr>
          <p:cNvPr id="23" name="Image 22">
            <a:extLst>
              <a:ext uri="{FF2B5EF4-FFF2-40B4-BE49-F238E27FC236}">
                <a16:creationId xmlns:a16="http://schemas.microsoft.com/office/drawing/2014/main" id="{71D82097-4181-A4FC-4EC6-775EFD97E806}"/>
              </a:ext>
            </a:extLst>
          </p:cNvPr>
          <p:cNvPicPr>
            <a:picLocks noChangeAspect="1"/>
          </p:cNvPicPr>
          <p:nvPr/>
        </p:nvPicPr>
        <p:blipFill>
          <a:blip r:embed="rId8"/>
          <a:stretch>
            <a:fillRect/>
          </a:stretch>
        </p:blipFill>
        <p:spPr>
          <a:xfrm>
            <a:off x="6218912" y="4688501"/>
            <a:ext cx="2925088" cy="2023909"/>
          </a:xfrm>
          <a:prstGeom prst="rect">
            <a:avLst/>
          </a:prstGeom>
        </p:spPr>
      </p:pic>
      <p:pic>
        <p:nvPicPr>
          <p:cNvPr id="25" name="Image 24">
            <a:extLst>
              <a:ext uri="{FF2B5EF4-FFF2-40B4-BE49-F238E27FC236}">
                <a16:creationId xmlns:a16="http://schemas.microsoft.com/office/drawing/2014/main" id="{D3270AF8-B0F8-7E1C-F2B8-59258F87319F}"/>
              </a:ext>
            </a:extLst>
          </p:cNvPr>
          <p:cNvPicPr>
            <a:picLocks noChangeAspect="1"/>
          </p:cNvPicPr>
          <p:nvPr/>
        </p:nvPicPr>
        <p:blipFill>
          <a:blip r:embed="rId9"/>
          <a:stretch>
            <a:fillRect/>
          </a:stretch>
        </p:blipFill>
        <p:spPr>
          <a:xfrm>
            <a:off x="6789558" y="428518"/>
            <a:ext cx="1783612" cy="2118992"/>
          </a:xfrm>
          <a:prstGeom prst="rect">
            <a:avLst/>
          </a:prstGeom>
        </p:spPr>
      </p:pic>
      <p:pic>
        <p:nvPicPr>
          <p:cNvPr id="27" name="Image 26">
            <a:extLst>
              <a:ext uri="{FF2B5EF4-FFF2-40B4-BE49-F238E27FC236}">
                <a16:creationId xmlns:a16="http://schemas.microsoft.com/office/drawing/2014/main" id="{92AE693E-BAFD-DA7C-BE9A-2BDB886DB4CA}"/>
              </a:ext>
            </a:extLst>
          </p:cNvPr>
          <p:cNvPicPr>
            <a:picLocks noChangeAspect="1"/>
          </p:cNvPicPr>
          <p:nvPr/>
        </p:nvPicPr>
        <p:blipFill>
          <a:blip r:embed="rId10"/>
          <a:stretch>
            <a:fillRect/>
          </a:stretch>
        </p:blipFill>
        <p:spPr>
          <a:xfrm>
            <a:off x="3199797" y="4688501"/>
            <a:ext cx="2914391" cy="2017655"/>
          </a:xfrm>
          <a:prstGeom prst="rect">
            <a:avLst/>
          </a:prstGeom>
        </p:spPr>
      </p:pic>
    </p:spTree>
    <p:extLst>
      <p:ext uri="{BB962C8B-B14F-4D97-AF65-F5344CB8AC3E}">
        <p14:creationId xmlns:p14="http://schemas.microsoft.com/office/powerpoint/2010/main" val="76178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9B617-BA9D-F08C-5364-19F1EF8E82CC}"/>
              </a:ext>
            </a:extLst>
          </p:cNvPr>
          <p:cNvSpPr>
            <a:spLocks noGrp="1"/>
          </p:cNvSpPr>
          <p:nvPr>
            <p:ph type="title"/>
          </p:nvPr>
        </p:nvSpPr>
        <p:spPr>
          <a:xfrm>
            <a:off x="0" y="14842"/>
            <a:ext cx="9144000" cy="413676"/>
          </a:xfrm>
        </p:spPr>
        <p:txBody>
          <a:bodyPr/>
          <a:lstStyle/>
          <a:p>
            <a:pPr marL="57150" indent="0">
              <a:buNone/>
            </a:pPr>
            <a:r>
              <a:rPr lang="fr-FR" sz="2400" i="1" u="sng" dirty="0"/>
              <a:t>Variables quantitatives en fonction de la variable « pnns_groups_1 » : </a:t>
            </a:r>
          </a:p>
        </p:txBody>
      </p:sp>
      <p:pic>
        <p:nvPicPr>
          <p:cNvPr id="4" name="Image 3">
            <a:extLst>
              <a:ext uri="{FF2B5EF4-FFF2-40B4-BE49-F238E27FC236}">
                <a16:creationId xmlns:a16="http://schemas.microsoft.com/office/drawing/2014/main" id="{501E6827-47B7-F8D3-E1C2-EA7277FE10E2}"/>
              </a:ext>
            </a:extLst>
          </p:cNvPr>
          <p:cNvPicPr>
            <a:picLocks noChangeAspect="1"/>
          </p:cNvPicPr>
          <p:nvPr/>
        </p:nvPicPr>
        <p:blipFill>
          <a:blip r:embed="rId2"/>
          <a:stretch>
            <a:fillRect/>
          </a:stretch>
        </p:blipFill>
        <p:spPr>
          <a:xfrm>
            <a:off x="236579" y="425098"/>
            <a:ext cx="3183293" cy="1433397"/>
          </a:xfrm>
          <a:prstGeom prst="rect">
            <a:avLst/>
          </a:prstGeom>
        </p:spPr>
      </p:pic>
      <p:pic>
        <p:nvPicPr>
          <p:cNvPr id="7" name="Image 6">
            <a:extLst>
              <a:ext uri="{FF2B5EF4-FFF2-40B4-BE49-F238E27FC236}">
                <a16:creationId xmlns:a16="http://schemas.microsoft.com/office/drawing/2014/main" id="{BBE8E1D5-00AC-3C35-A287-BBE263063516}"/>
              </a:ext>
            </a:extLst>
          </p:cNvPr>
          <p:cNvPicPr>
            <a:picLocks noChangeAspect="1"/>
          </p:cNvPicPr>
          <p:nvPr/>
        </p:nvPicPr>
        <p:blipFill>
          <a:blip r:embed="rId3"/>
          <a:stretch>
            <a:fillRect/>
          </a:stretch>
        </p:blipFill>
        <p:spPr>
          <a:xfrm>
            <a:off x="216263" y="1914007"/>
            <a:ext cx="3193451" cy="1421652"/>
          </a:xfrm>
          <a:prstGeom prst="rect">
            <a:avLst/>
          </a:prstGeom>
        </p:spPr>
      </p:pic>
      <p:pic>
        <p:nvPicPr>
          <p:cNvPr id="10" name="Image 9">
            <a:extLst>
              <a:ext uri="{FF2B5EF4-FFF2-40B4-BE49-F238E27FC236}">
                <a16:creationId xmlns:a16="http://schemas.microsoft.com/office/drawing/2014/main" id="{6E653125-5843-A4D4-451E-3E1466C0FA76}"/>
              </a:ext>
            </a:extLst>
          </p:cNvPr>
          <p:cNvPicPr>
            <a:picLocks noChangeAspect="1"/>
          </p:cNvPicPr>
          <p:nvPr/>
        </p:nvPicPr>
        <p:blipFill>
          <a:blip r:embed="rId4"/>
          <a:stretch>
            <a:fillRect/>
          </a:stretch>
        </p:blipFill>
        <p:spPr>
          <a:xfrm>
            <a:off x="215938" y="3378262"/>
            <a:ext cx="3193451" cy="1426022"/>
          </a:xfrm>
          <a:prstGeom prst="rect">
            <a:avLst/>
          </a:prstGeom>
        </p:spPr>
      </p:pic>
      <p:pic>
        <p:nvPicPr>
          <p:cNvPr id="16" name="Image 15">
            <a:extLst>
              <a:ext uri="{FF2B5EF4-FFF2-40B4-BE49-F238E27FC236}">
                <a16:creationId xmlns:a16="http://schemas.microsoft.com/office/drawing/2014/main" id="{2F4FFF72-F5C4-7489-8961-A26DD05E333A}"/>
              </a:ext>
            </a:extLst>
          </p:cNvPr>
          <p:cNvPicPr>
            <a:picLocks noChangeAspect="1"/>
          </p:cNvPicPr>
          <p:nvPr/>
        </p:nvPicPr>
        <p:blipFill>
          <a:blip r:embed="rId5"/>
          <a:stretch>
            <a:fillRect/>
          </a:stretch>
        </p:blipFill>
        <p:spPr>
          <a:xfrm>
            <a:off x="162840" y="4817812"/>
            <a:ext cx="3257032" cy="1451736"/>
          </a:xfrm>
          <a:prstGeom prst="rect">
            <a:avLst/>
          </a:prstGeom>
        </p:spPr>
      </p:pic>
      <p:pic>
        <p:nvPicPr>
          <p:cNvPr id="18" name="Image 17">
            <a:extLst>
              <a:ext uri="{FF2B5EF4-FFF2-40B4-BE49-F238E27FC236}">
                <a16:creationId xmlns:a16="http://schemas.microsoft.com/office/drawing/2014/main" id="{8F53B8B8-024C-7A16-333D-B4E6A05276D0}"/>
              </a:ext>
            </a:extLst>
          </p:cNvPr>
          <p:cNvPicPr>
            <a:picLocks noChangeAspect="1"/>
          </p:cNvPicPr>
          <p:nvPr/>
        </p:nvPicPr>
        <p:blipFill>
          <a:blip r:embed="rId6"/>
          <a:stretch>
            <a:fillRect/>
          </a:stretch>
        </p:blipFill>
        <p:spPr>
          <a:xfrm>
            <a:off x="4572000" y="406759"/>
            <a:ext cx="3277854" cy="1451736"/>
          </a:xfrm>
          <a:prstGeom prst="rect">
            <a:avLst/>
          </a:prstGeom>
        </p:spPr>
      </p:pic>
      <p:pic>
        <p:nvPicPr>
          <p:cNvPr id="22" name="Image 21">
            <a:extLst>
              <a:ext uri="{FF2B5EF4-FFF2-40B4-BE49-F238E27FC236}">
                <a16:creationId xmlns:a16="http://schemas.microsoft.com/office/drawing/2014/main" id="{59841455-614A-889F-DAC9-8CE3C6079A58}"/>
              </a:ext>
            </a:extLst>
          </p:cNvPr>
          <p:cNvPicPr>
            <a:picLocks noChangeAspect="1"/>
          </p:cNvPicPr>
          <p:nvPr/>
        </p:nvPicPr>
        <p:blipFill>
          <a:blip r:embed="rId7"/>
          <a:stretch>
            <a:fillRect/>
          </a:stretch>
        </p:blipFill>
        <p:spPr>
          <a:xfrm>
            <a:off x="4593920" y="3353338"/>
            <a:ext cx="3255912" cy="1450946"/>
          </a:xfrm>
          <a:prstGeom prst="rect">
            <a:avLst/>
          </a:prstGeom>
        </p:spPr>
      </p:pic>
      <p:pic>
        <p:nvPicPr>
          <p:cNvPr id="26" name="Image 25">
            <a:extLst>
              <a:ext uri="{FF2B5EF4-FFF2-40B4-BE49-F238E27FC236}">
                <a16:creationId xmlns:a16="http://schemas.microsoft.com/office/drawing/2014/main" id="{1D6C6854-53EE-7AEE-C55A-55E10C222B21}"/>
              </a:ext>
            </a:extLst>
          </p:cNvPr>
          <p:cNvPicPr>
            <a:picLocks noChangeAspect="1"/>
          </p:cNvPicPr>
          <p:nvPr/>
        </p:nvPicPr>
        <p:blipFill>
          <a:blip r:embed="rId8"/>
          <a:stretch>
            <a:fillRect/>
          </a:stretch>
        </p:blipFill>
        <p:spPr>
          <a:xfrm>
            <a:off x="4584535" y="4817812"/>
            <a:ext cx="3265297" cy="1450947"/>
          </a:xfrm>
          <a:prstGeom prst="rect">
            <a:avLst/>
          </a:prstGeom>
        </p:spPr>
      </p:pic>
      <p:sp>
        <p:nvSpPr>
          <p:cNvPr id="27" name="ZoneTexte 26">
            <a:extLst>
              <a:ext uri="{FF2B5EF4-FFF2-40B4-BE49-F238E27FC236}">
                <a16:creationId xmlns:a16="http://schemas.microsoft.com/office/drawing/2014/main" id="{FF382D84-40C2-A6A9-23F5-7833EA3B257A}"/>
              </a:ext>
            </a:extLst>
          </p:cNvPr>
          <p:cNvSpPr txBox="1"/>
          <p:nvPr/>
        </p:nvSpPr>
        <p:spPr>
          <a:xfrm>
            <a:off x="0" y="6234653"/>
            <a:ext cx="9144000" cy="646331"/>
          </a:xfrm>
          <a:prstGeom prst="rect">
            <a:avLst/>
          </a:prstGeom>
          <a:noFill/>
        </p:spPr>
        <p:txBody>
          <a:bodyPr wrap="square" rtlCol="0">
            <a:spAutoFit/>
          </a:bodyPr>
          <a:lstStyle/>
          <a:p>
            <a:pPr algn="just"/>
            <a:r>
              <a:rPr lang="fr-FR" b="0" dirty="0">
                <a:solidFill>
                  <a:srgbClr val="666666"/>
                </a:solidFill>
                <a:latin typeface="+mn-lt"/>
              </a:rPr>
              <a:t>On observe une différence significative de la moyenne (triangles verts) de toutes les variables au sein des groupes pnns_1.  On peut penser qu’une dépendance existe entre ces variables et « pnns_groups_1 ».</a:t>
            </a:r>
          </a:p>
        </p:txBody>
      </p:sp>
      <p:pic>
        <p:nvPicPr>
          <p:cNvPr id="29" name="Image 28">
            <a:extLst>
              <a:ext uri="{FF2B5EF4-FFF2-40B4-BE49-F238E27FC236}">
                <a16:creationId xmlns:a16="http://schemas.microsoft.com/office/drawing/2014/main" id="{E6EA3946-9A53-8D7A-F05E-D2C87FDE3B29}"/>
              </a:ext>
            </a:extLst>
          </p:cNvPr>
          <p:cNvPicPr>
            <a:picLocks noChangeAspect="1"/>
          </p:cNvPicPr>
          <p:nvPr/>
        </p:nvPicPr>
        <p:blipFill>
          <a:blip r:embed="rId9"/>
          <a:stretch>
            <a:fillRect/>
          </a:stretch>
        </p:blipFill>
        <p:spPr>
          <a:xfrm>
            <a:off x="4572000" y="1868097"/>
            <a:ext cx="3284904" cy="1455167"/>
          </a:xfrm>
          <a:prstGeom prst="rect">
            <a:avLst/>
          </a:prstGeom>
        </p:spPr>
      </p:pic>
    </p:spTree>
    <p:extLst>
      <p:ext uri="{BB962C8B-B14F-4D97-AF65-F5344CB8AC3E}">
        <p14:creationId xmlns:p14="http://schemas.microsoft.com/office/powerpoint/2010/main" val="3849267257"/>
      </p:ext>
    </p:extLst>
  </p:cSld>
  <p:clrMapOvr>
    <a:masterClrMapping/>
  </p:clrMapOvr>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Dosis"/>
        <a:ea typeface=""/>
        <a:cs typeface=""/>
      </a:majorFont>
      <a:minorFont>
        <a:latin typeface="Dosi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Dosis"/>
        <a:ea typeface=""/>
        <a:cs typeface=""/>
      </a:majorFont>
      <a:minorFont>
        <a:latin typeface="Dosi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8740</TotalTime>
  <Words>1635</Words>
  <Application>Microsoft Office PowerPoint</Application>
  <PresentationFormat>Affichage à l'écran (4:3)</PresentationFormat>
  <Paragraphs>150</Paragraphs>
  <Slides>21</Slides>
  <Notes>0</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21</vt:i4>
      </vt:variant>
    </vt:vector>
  </HeadingPairs>
  <TitlesOfParts>
    <vt:vector size="29" baseType="lpstr">
      <vt:lpstr>Gulim</vt:lpstr>
      <vt:lpstr>Arial</vt:lpstr>
      <vt:lpstr>Dosis</vt:lpstr>
      <vt:lpstr>Rockwell</vt:lpstr>
      <vt:lpstr>system-ui</vt:lpstr>
      <vt:lpstr>Wingdings</vt:lpstr>
      <vt:lpstr>template</vt:lpstr>
      <vt:lpstr>Custom Design</vt:lpstr>
      <vt:lpstr>OpenClassrooms Formation IA Engineer   Projet 3 :  Préparez des données pour un organisme de santé publique</vt:lpstr>
      <vt:lpstr>Contexte de l’analyse </vt:lpstr>
      <vt:lpstr>Base de données Open Food Fact</vt:lpstr>
      <vt:lpstr>Nettoyage et sélection</vt:lpstr>
      <vt:lpstr>Analyse des données sélectionnées</vt:lpstr>
      <vt:lpstr>Présentation PowerPoint</vt:lpstr>
      <vt:lpstr>Variables quantitatives (suite) : </vt:lpstr>
      <vt:lpstr>Variables quantitatives en fonction de la variable « pnns_groups_1 » : </vt:lpstr>
      <vt:lpstr>Variables quantitatives en fonction de la variable « pnns_groups_1 » : </vt:lpstr>
      <vt:lpstr>Présentation PowerPoint</vt:lpstr>
      <vt:lpstr>Présentation PowerPoint</vt:lpstr>
      <vt:lpstr>Imputation des valeurs manquantes</vt:lpstr>
      <vt:lpstr>Par la médiane:  </vt:lpstr>
      <vt:lpstr>Par la méthode des k plus proches voisins ou KNN imputer :  </vt:lpstr>
      <vt:lpstr>Par l'iterative imputer:  </vt:lpstr>
      <vt:lpstr>ACP : Analyse en Composante Principale </vt:lpstr>
      <vt:lpstr>Présentation PowerPoint</vt:lpstr>
      <vt:lpstr>Présentation PowerPoint</vt:lpstr>
      <vt:lpstr>Conclusion</vt:lpstr>
      <vt:lpstr>RGPD (Règlement Général sur la Protection des Données)</vt:lpstr>
      <vt:lpstr>Merci pour votre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dc:creator>
  <cp:lastModifiedBy>Céline LESUR</cp:lastModifiedBy>
  <cp:revision>16</cp:revision>
  <dcterms:created xsi:type="dcterms:W3CDTF">2013-07-19T08:15:28Z</dcterms:created>
  <dcterms:modified xsi:type="dcterms:W3CDTF">2024-04-22T13:24:42Z</dcterms:modified>
</cp:coreProperties>
</file>